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10018713" cy="14446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2" autoAdjust="0"/>
    <p:restoredTop sz="94629" autoAdjust="0"/>
  </p:normalViewPr>
  <p:slideViewPr>
    <p:cSldViewPr>
      <p:cViewPr>
        <p:scale>
          <a:sx n="125" d="100"/>
          <a:sy n="125" d="100"/>
        </p:scale>
        <p:origin x="-2352" y="237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3841" y="1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/>
          <a:lstStyle>
            <a:lvl1pPr algn="r">
              <a:defRPr sz="1700"/>
            </a:lvl1pPr>
          </a:lstStyle>
          <a:p>
            <a:fld id="{E202E608-09C0-4E73-8B54-2DCC4FA08089}" type="datetimeFigureOut">
              <a:rPr lang="ru-RU" smtClean="0"/>
              <a:pPr/>
              <a:t>29.01.2015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78150" y="1084263"/>
            <a:ext cx="4062413" cy="5416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4181" tIns="67091" rIns="134181" bIns="6709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04" y="6863132"/>
            <a:ext cx="8015907" cy="6500811"/>
          </a:xfrm>
          <a:prstGeom prst="rect">
            <a:avLst/>
          </a:prstGeom>
        </p:spPr>
        <p:txBody>
          <a:bodyPr vert="horz" lIns="134181" tIns="67091" rIns="134181" bIns="6709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l">
              <a:defRPr sz="17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3841" y="13721615"/>
            <a:ext cx="4342534" cy="722313"/>
          </a:xfrm>
          <a:prstGeom prst="rect">
            <a:avLst/>
          </a:prstGeom>
        </p:spPr>
        <p:txBody>
          <a:bodyPr vert="horz" lIns="134181" tIns="67091" rIns="134181" bIns="67091" rtlCol="0" anchor="b"/>
          <a:lstStyle>
            <a:lvl1pPr algn="r">
              <a:defRPr sz="1700"/>
            </a:lvl1pPr>
          </a:lstStyle>
          <a:p>
            <a:fld id="{10F5C7AE-6495-4F62-99C8-C9158CBB474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83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F5C7AE-6495-4F62-99C8-C9158CBB4745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91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B3B557-B455-42E5-8036-6163B54B7829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5E566-5593-4C06-9465-95A5576CBA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50BAD-3919-4D02-93EF-CDC5A95B0C6F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141D8-5001-4BC4-AC49-3AAFE7A2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443C-76F6-438F-93B4-56BB8E2FE5B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941B07-A19C-4284-B714-E9E4AB2347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60625-27BE-4BA3-B5E3-736619A1CC38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01F61-AA66-4693-987A-E21F5C065A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6BBC3-99CB-4B92-89B8-AD6D1D36E96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EEED66-C553-4A8B-BC79-C5DFF107B3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351CC-4690-4FB7-9CB0-ECC407FA2531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E2E9FC-C39A-4F71-A574-59C74132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3A830-AEFC-4C2E-A083-04950F534F2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47D0-3ABE-4C8F-90D9-C798A2D731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8F1115-72E7-42C2-B0D6-F247C00E5835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9CDB9-8B53-41CD-B015-90689EA12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3FEA74-16BD-4787-8BF1-15CE826AB0FD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EC159F-60F3-4ED7-9AA5-C77F8E92A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7E30-1292-4C19-8711-19A13A9D13E3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A6374-93DC-4CAD-94FB-2D95BAAFC6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52FCC-3B6D-46FA-A964-30E3BDAA483C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F702-524F-453E-8ED3-6637E986E3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58353D-9DC8-478F-B491-119568888480}" type="datetimeFigureOut">
              <a:rPr lang="ru-RU"/>
              <a:pPr>
                <a:defRPr/>
              </a:pPr>
              <a:t>29.01.2015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E234E8-0257-4407-A0C4-E9213B57DA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>
          <a:xfrm>
            <a:off x="116632" y="67838"/>
            <a:ext cx="6741368" cy="877227"/>
          </a:xfrm>
        </p:spPr>
        <p:txBody>
          <a:bodyPr/>
          <a:lstStyle/>
          <a:p>
            <a:r>
              <a:rPr lang="ru-RU" sz="2200" dirty="0" smtClean="0">
                <a:solidFill>
                  <a:srgbClr val="7030A0"/>
                </a:solidFill>
                <a:cs typeface="Times New Roman" pitchFamily="18" charset="0"/>
              </a:rPr>
              <a:t>Порядок технологического присоединения к электросетям ООО "Химград " *</a:t>
            </a:r>
          </a:p>
        </p:txBody>
      </p:sp>
      <p:sp>
        <p:nvSpPr>
          <p:cNvPr id="13314" name="TextBox 9"/>
          <p:cNvSpPr txBox="1">
            <a:spLocks noChangeArrowheads="1"/>
          </p:cNvSpPr>
          <p:nvPr/>
        </p:nvSpPr>
        <p:spPr bwMode="auto">
          <a:xfrm>
            <a:off x="1331814" y="909054"/>
            <a:ext cx="14542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Обращение резидента</a:t>
            </a:r>
            <a:endParaRPr lang="ru-RU" sz="10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5728" y="1142976"/>
            <a:ext cx="3286148" cy="1214446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Подача Потребителем заявки на технологическое присоединение, реконструкцию, заполненной по установленной форме, с предоставлением полного пакета документов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в приемную ООО «Химград»: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" dirty="0" smtClean="0"/>
              <a:t>здание 287; </a:t>
            </a:r>
            <a:r>
              <a:rPr lang="ru-RU" sz="800" dirty="0" err="1" smtClean="0"/>
              <a:t>каб</a:t>
            </a:r>
            <a:r>
              <a:rPr lang="ru-RU" sz="800" dirty="0" smtClean="0"/>
              <a:t>. 311; тел. 212-53-55 </a:t>
            </a:r>
            <a:r>
              <a:rPr lang="ru-RU" sz="800" dirty="0" err="1" smtClean="0">
                <a:solidFill>
                  <a:srgbClr val="0070C0"/>
                </a:solidFill>
                <a:hlinkClick r:id=""/>
              </a:rPr>
              <a:t>himgrad@himgrad.ru</a:t>
            </a:r>
            <a:endParaRPr lang="ru-RU" sz="800" dirty="0" smtClean="0">
              <a:solidFill>
                <a:srgbClr val="0070C0"/>
              </a:solidFill>
              <a:hlinkClick r:id="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8" y="2714612"/>
            <a:ext cx="3786214" cy="714380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Подготовка 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 технических условий</a:t>
            </a:r>
            <a:r>
              <a:rPr lang="ru-RU" sz="1200" dirty="0"/>
              <a:t>. </a:t>
            </a:r>
            <a:r>
              <a:rPr lang="ru-RU" sz="1200" dirty="0" smtClean="0"/>
              <a:t>Для </a:t>
            </a:r>
            <a:r>
              <a:rPr lang="ru-RU" sz="1200" dirty="0"/>
              <a:t>заявителей, мощность </a:t>
            </a:r>
            <a:r>
              <a:rPr lang="ru-RU" sz="1200" dirty="0" err="1"/>
              <a:t>энергопринимающих</a:t>
            </a:r>
            <a:r>
              <a:rPr lang="ru-RU" sz="1200" dirty="0"/>
              <a:t> устройств которых свыше </a:t>
            </a:r>
            <a:r>
              <a:rPr lang="ru-RU" sz="1200" dirty="0" smtClean="0"/>
              <a:t>670кВт, согласование  технических условий с ОАО «СО ЕЭС» РДУ Татарстана</a:t>
            </a:r>
            <a:endParaRPr lang="ru-RU" sz="1200" dirty="0"/>
          </a:p>
        </p:txBody>
      </p:sp>
      <p:sp>
        <p:nvSpPr>
          <p:cNvPr id="31" name="Стрелка вниз 30"/>
          <p:cNvSpPr/>
          <p:nvPr/>
        </p:nvSpPr>
        <p:spPr>
          <a:xfrm>
            <a:off x="2857496" y="2357423"/>
            <a:ext cx="142876" cy="357190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26" name="TextBox 33"/>
          <p:cNvSpPr txBox="1">
            <a:spLocks noChangeArrowheads="1"/>
          </p:cNvSpPr>
          <p:nvPr/>
        </p:nvSpPr>
        <p:spPr bwMode="auto">
          <a:xfrm>
            <a:off x="817675" y="2468392"/>
            <a:ext cx="20393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Подготовка технических условий</a:t>
            </a:r>
          </a:p>
        </p:txBody>
      </p:sp>
      <p:sp>
        <p:nvSpPr>
          <p:cNvPr id="43" name="Стрелка вниз 42"/>
          <p:cNvSpPr/>
          <p:nvPr/>
        </p:nvSpPr>
        <p:spPr>
          <a:xfrm>
            <a:off x="5857892" y="4733748"/>
            <a:ext cx="142876" cy="714381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5728" y="4042152"/>
            <a:ext cx="3643338" cy="1285884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/>
              <a:t>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 направляет Заявителю для </a:t>
            </a:r>
            <a:r>
              <a:rPr lang="ru-RU" sz="1200" dirty="0" smtClean="0"/>
              <a:t>подписания </a:t>
            </a:r>
            <a:r>
              <a:rPr lang="ru-RU" sz="1200" dirty="0" smtClean="0"/>
              <a:t>заполненные и подписанные 2 экземпляра проекта договора об осуществлении технологического присоединения.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 smtClean="0"/>
              <a:t>Отдел Главного Энергетика: здание 287; </a:t>
            </a:r>
            <a:r>
              <a:rPr lang="ru-RU" sz="700" dirty="0" err="1" smtClean="0"/>
              <a:t>каб</a:t>
            </a:r>
            <a:r>
              <a:rPr lang="ru-RU" sz="700" dirty="0" smtClean="0"/>
              <a:t>. 312;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 smtClean="0"/>
              <a:t>тел./факс: 8 (843) 212-53-55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00" dirty="0" smtClean="0"/>
              <a:t>отв. : вед инженер по </a:t>
            </a:r>
            <a:r>
              <a:rPr lang="ru-RU" sz="700" dirty="0" err="1" smtClean="0"/>
              <a:t>эл.хоз-ву</a:t>
            </a:r>
            <a:endParaRPr lang="ru-RU" sz="800" dirty="0">
              <a:solidFill>
                <a:srgbClr val="0070C0"/>
              </a:solidFill>
              <a:hlinkClick r:id="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429132" y="3500430"/>
            <a:ext cx="2286016" cy="1214445"/>
          </a:xfrm>
          <a:prstGeom prst="rect">
            <a:avLst/>
          </a:prstGeom>
          <a:ln>
            <a:noFill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1200" dirty="0" smtClean="0"/>
              <a:t>Выполнение Заявителем и  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 мероприятий, предусмотренных договором о технологическом присоединении.</a:t>
            </a:r>
            <a:endParaRPr lang="ru-RU" sz="1200" dirty="0"/>
          </a:p>
        </p:txBody>
      </p:sp>
      <p:sp>
        <p:nvSpPr>
          <p:cNvPr id="13352" name="TextBox 33"/>
          <p:cNvSpPr txBox="1">
            <a:spLocks noChangeArrowheads="1"/>
          </p:cNvSpPr>
          <p:nvPr/>
        </p:nvSpPr>
        <p:spPr bwMode="auto">
          <a:xfrm>
            <a:off x="4429132" y="5429256"/>
            <a:ext cx="2357454" cy="1200329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Проверка выполнения заявителем и ООО «</a:t>
            </a:r>
            <a:r>
              <a:rPr lang="ru-RU" sz="1200" dirty="0" err="1" smtClean="0"/>
              <a:t>Химград</a:t>
            </a:r>
            <a:r>
              <a:rPr lang="ru-RU" sz="1200" dirty="0" smtClean="0"/>
              <a:t>» технических условий, осмотр построенных сетевых объектов, осмотр приборов учета электроэнергии. </a:t>
            </a:r>
            <a:endParaRPr lang="ru-RU" sz="1000" dirty="0" smtClean="0"/>
          </a:p>
        </p:txBody>
      </p:sp>
      <p:sp>
        <p:nvSpPr>
          <p:cNvPr id="13353" name="TextBox 33"/>
          <p:cNvSpPr txBox="1">
            <a:spLocks noChangeArrowheads="1"/>
          </p:cNvSpPr>
          <p:nvPr/>
        </p:nvSpPr>
        <p:spPr bwMode="auto">
          <a:xfrm>
            <a:off x="285728" y="5572132"/>
            <a:ext cx="2786082" cy="830997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Подача Потребителем заявки на заключение договора </a:t>
            </a:r>
            <a:r>
              <a:rPr lang="ru-RU" sz="1200" dirty="0"/>
              <a:t>энергоснабжения</a:t>
            </a:r>
            <a:r>
              <a:rPr lang="ru-RU" sz="1200" dirty="0" smtClean="0"/>
              <a:t> в ОАО «УК «Идея Капитал» или ОАО «Татэнергосбыт».</a:t>
            </a:r>
            <a:endParaRPr lang="ru-RU" sz="1200" dirty="0">
              <a:latin typeface="Calibri" pitchFamily="34" charset="0"/>
            </a:endParaRPr>
          </a:p>
        </p:txBody>
      </p:sp>
      <p:sp>
        <p:nvSpPr>
          <p:cNvPr id="13354" name="Text Box 42"/>
          <p:cNvSpPr txBox="1">
            <a:spLocks noChangeArrowheads="1"/>
          </p:cNvSpPr>
          <p:nvPr/>
        </p:nvSpPr>
        <p:spPr bwMode="auto">
          <a:xfrm>
            <a:off x="1" y="8358214"/>
            <a:ext cx="68853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ru-RU" sz="700" dirty="0" smtClean="0">
              <a:solidFill>
                <a:schemeClr val="hlink"/>
              </a:solidFill>
            </a:endParaRPr>
          </a:p>
          <a:p>
            <a:endParaRPr lang="ru-RU" sz="700" dirty="0">
              <a:solidFill>
                <a:schemeClr val="hlink"/>
              </a:solidFill>
            </a:endParaRPr>
          </a:p>
          <a:p>
            <a:r>
              <a:rPr lang="ru-RU" sz="700" dirty="0" smtClean="0">
                <a:solidFill>
                  <a:schemeClr val="hlink"/>
                </a:solidFill>
              </a:rPr>
              <a:t>Отдел Главного Энергетика ООО «ХИМГРАД</a:t>
            </a:r>
            <a:r>
              <a:rPr lang="ru-RU" sz="700" dirty="0">
                <a:solidFill>
                  <a:schemeClr val="hlink"/>
                </a:solidFill>
              </a:rPr>
              <a:t>»</a:t>
            </a:r>
          </a:p>
          <a:p>
            <a:r>
              <a:rPr lang="ru-RU" sz="700" dirty="0">
                <a:solidFill>
                  <a:schemeClr val="hlink"/>
                </a:solidFill>
              </a:rPr>
              <a:t>Тел. </a:t>
            </a:r>
            <a:r>
              <a:rPr lang="ru-RU" sz="700" dirty="0" smtClean="0">
                <a:solidFill>
                  <a:schemeClr val="hlink"/>
                </a:solidFill>
              </a:rPr>
              <a:t>212-53-55 (</a:t>
            </a:r>
            <a:r>
              <a:rPr lang="ru-RU" sz="700" dirty="0" err="1" smtClean="0">
                <a:solidFill>
                  <a:schemeClr val="hlink"/>
                </a:solidFill>
              </a:rPr>
              <a:t>вн</a:t>
            </a:r>
            <a:r>
              <a:rPr lang="ru-RU" sz="700" dirty="0" smtClean="0">
                <a:solidFill>
                  <a:schemeClr val="hlink"/>
                </a:solidFill>
              </a:rPr>
              <a:t>. 16131,  16161)</a:t>
            </a:r>
            <a:endParaRPr lang="ru-RU" sz="700" i="1" dirty="0" smtClean="0">
              <a:solidFill>
                <a:schemeClr val="hlink"/>
              </a:solidFill>
            </a:endParaRPr>
          </a:p>
          <a:p>
            <a:pPr algn="r"/>
            <a:endParaRPr lang="ru-RU" sz="800" i="1" dirty="0" smtClean="0">
              <a:solidFill>
                <a:schemeClr val="hlink"/>
              </a:solidFill>
            </a:endParaRPr>
          </a:p>
          <a:p>
            <a:pPr algn="r"/>
            <a:endParaRPr lang="ru-RU" sz="600" b="1" i="1" u="sng" dirty="0" smtClean="0">
              <a:solidFill>
                <a:srgbClr val="FF0000"/>
              </a:solidFill>
            </a:endParaRPr>
          </a:p>
          <a:p>
            <a:pPr algn="r"/>
            <a:r>
              <a:rPr lang="ru-RU" sz="600" b="1" i="1" u="sng" dirty="0" smtClean="0">
                <a:solidFill>
                  <a:srgbClr val="FF0000"/>
                </a:solidFill>
              </a:rPr>
              <a:t>*Работа </a:t>
            </a:r>
            <a:r>
              <a:rPr lang="ru-RU" sz="600" b="1" i="1" u="sng" dirty="0" smtClean="0">
                <a:solidFill>
                  <a:srgbClr val="FF0000"/>
                </a:solidFill>
              </a:rPr>
              <a:t>по технологическому присоединению к электросетям ООО «Химград» ведется только с </a:t>
            </a:r>
            <a:r>
              <a:rPr lang="ru-RU" sz="600" b="1" i="1" u="sng" dirty="0" smtClean="0">
                <a:solidFill>
                  <a:srgbClr val="FF0000"/>
                </a:solidFill>
              </a:rPr>
              <a:t>владельцами </a:t>
            </a:r>
            <a:r>
              <a:rPr lang="ru-RU" sz="600" b="1" i="1" u="sng" dirty="0" err="1" smtClean="0">
                <a:solidFill>
                  <a:srgbClr val="FF0000"/>
                </a:solidFill>
              </a:rPr>
              <a:t>энергопринимающих</a:t>
            </a:r>
            <a:r>
              <a:rPr lang="ru-RU" sz="600" b="1" i="1" u="sng" dirty="0" smtClean="0">
                <a:solidFill>
                  <a:srgbClr val="FF0000"/>
                </a:solidFill>
              </a:rPr>
              <a:t>  </a:t>
            </a:r>
            <a:r>
              <a:rPr lang="ru-RU" sz="600" b="1" i="1" u="sng" dirty="0" smtClean="0">
                <a:solidFill>
                  <a:srgbClr val="FF0000"/>
                </a:solidFill>
              </a:rPr>
              <a:t>объектов</a:t>
            </a:r>
            <a:endParaRPr lang="ru-RU" sz="700" b="1" i="1" u="sng" dirty="0">
              <a:solidFill>
                <a:schemeClr val="hlink"/>
              </a:solidFill>
            </a:endParaRPr>
          </a:p>
        </p:txBody>
      </p:sp>
      <p:sp>
        <p:nvSpPr>
          <p:cNvPr id="38" name="Стрелка вниз 37"/>
          <p:cNvSpPr/>
          <p:nvPr/>
        </p:nvSpPr>
        <p:spPr>
          <a:xfrm>
            <a:off x="2848438" y="3428992"/>
            <a:ext cx="151934" cy="613159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351442" y="3563766"/>
            <a:ext cx="243461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Заключение договора об осуществлении технологического присоединения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4500570" y="3009768"/>
            <a:ext cx="221457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Работа по исполнению договора об осуществлении технологического присоединения </a:t>
            </a:r>
          </a:p>
        </p:txBody>
      </p:sp>
      <p:pic>
        <p:nvPicPr>
          <p:cNvPr id="39" name="Рисунок 3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42" y="857224"/>
            <a:ext cx="2571768" cy="184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Стрелка вправо 41"/>
          <p:cNvSpPr/>
          <p:nvPr/>
        </p:nvSpPr>
        <p:spPr>
          <a:xfrm>
            <a:off x="3929066" y="4143372"/>
            <a:ext cx="500066" cy="156693"/>
          </a:xfrm>
          <a:prstGeom prst="righ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8" name="Стрелка влево 47"/>
          <p:cNvSpPr/>
          <p:nvPr/>
        </p:nvSpPr>
        <p:spPr>
          <a:xfrm>
            <a:off x="3071810" y="5857884"/>
            <a:ext cx="1357322" cy="142876"/>
          </a:xfrm>
          <a:prstGeom prst="left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" name="Прямоугольник 49"/>
          <p:cNvSpPr/>
          <p:nvPr/>
        </p:nvSpPr>
        <p:spPr>
          <a:xfrm>
            <a:off x="4581128" y="4786314"/>
            <a:ext cx="141964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Осмотр </a:t>
            </a:r>
            <a:r>
              <a:rPr lang="ru-RU" sz="1000" b="1" dirty="0" err="1" smtClean="0">
                <a:solidFill>
                  <a:srgbClr val="CC3300"/>
                </a:solidFill>
                <a:latin typeface="Calibri" pitchFamily="34" charset="0"/>
              </a:rPr>
              <a:t>энергопринимающих</a:t>
            </a: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 устройств Заявителя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3013712" y="5502548"/>
            <a:ext cx="14287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Заключение договора энергоснабжения</a:t>
            </a:r>
          </a:p>
        </p:txBody>
      </p:sp>
      <p:sp>
        <p:nvSpPr>
          <p:cNvPr id="54" name="Стрелка вниз 53"/>
          <p:cNvSpPr/>
          <p:nvPr/>
        </p:nvSpPr>
        <p:spPr>
          <a:xfrm>
            <a:off x="1071546" y="6403129"/>
            <a:ext cx="142876" cy="597763"/>
          </a:xfrm>
          <a:prstGeom prst="downArrow">
            <a:avLst/>
          </a:prstGeom>
          <a:gradFill>
            <a:gsLst>
              <a:gs pos="0">
                <a:srgbClr val="000082"/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1214422" y="6754671"/>
            <a:ext cx="1428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000" b="1" dirty="0" smtClean="0">
                <a:solidFill>
                  <a:srgbClr val="CC3300"/>
                </a:solidFill>
                <a:latin typeface="Calibri" pitchFamily="34" charset="0"/>
              </a:rPr>
              <a:t>Подача напряжения</a:t>
            </a:r>
          </a:p>
        </p:txBody>
      </p:sp>
      <p:sp>
        <p:nvSpPr>
          <p:cNvPr id="57" name="TextBox 33"/>
          <p:cNvSpPr txBox="1">
            <a:spLocks noChangeArrowheads="1"/>
          </p:cNvSpPr>
          <p:nvPr/>
        </p:nvSpPr>
        <p:spPr bwMode="auto">
          <a:xfrm>
            <a:off x="285728" y="7000892"/>
            <a:ext cx="2928958" cy="646331"/>
          </a:xfrm>
          <a:prstGeom prst="rect">
            <a:avLst/>
          </a:prstGeom>
          <a:ln>
            <a:solidFill>
              <a:schemeClr val="bg1"/>
            </a:solidFill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1200" dirty="0" smtClean="0"/>
              <a:t>Фактический прием (подача) напряжения и мощности (фиксация коммутационного аппарата в положение «включено»).</a:t>
            </a:r>
            <a:endParaRPr lang="ru-RU" sz="1200" dirty="0">
              <a:latin typeface="Calibri" pitchFamily="34" charset="0"/>
            </a:endParaRPr>
          </a:p>
        </p:txBody>
      </p:sp>
      <p:pic>
        <p:nvPicPr>
          <p:cNvPr id="1028" name="Picture 4" descr="C:\Users\user\Desktop\1294500088_innovation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7562" y="6870619"/>
            <a:ext cx="3429024" cy="20843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866</TotalTime>
  <Words>258</Words>
  <Application>Microsoft Office PowerPoint</Application>
  <PresentationFormat>Экран (4:3)</PresentationFormat>
  <Paragraphs>28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Порядок технологического присоединения к электросетям ООО "Химград " *</vt:lpstr>
    </vt:vector>
  </TitlesOfParts>
  <Company>***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Порядок получения и оформления ордера на земляные работы в технополисе Химград</dc:title>
  <dc:creator>Пользователь</dc:creator>
  <cp:lastModifiedBy>Admin</cp:lastModifiedBy>
  <cp:revision>109</cp:revision>
  <cp:lastPrinted>2014-07-24T13:41:11Z</cp:lastPrinted>
  <dcterms:created xsi:type="dcterms:W3CDTF">2011-03-23T07:21:32Z</dcterms:created>
  <dcterms:modified xsi:type="dcterms:W3CDTF">2015-01-29T08:17:48Z</dcterms:modified>
</cp:coreProperties>
</file>