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10018713" cy="14446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2" autoAdjust="0"/>
    <p:restoredTop sz="94629" autoAdjust="0"/>
  </p:normalViewPr>
  <p:slideViewPr>
    <p:cSldViewPr>
      <p:cViewPr>
        <p:scale>
          <a:sx n="125" d="100"/>
          <a:sy n="125" d="100"/>
        </p:scale>
        <p:origin x="-2352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2534" cy="722313"/>
          </a:xfrm>
          <a:prstGeom prst="rect">
            <a:avLst/>
          </a:prstGeom>
        </p:spPr>
        <p:txBody>
          <a:bodyPr vert="horz" lIns="134181" tIns="67091" rIns="134181" bIns="67091" rtlCol="0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3841" y="1"/>
            <a:ext cx="4342534" cy="722313"/>
          </a:xfrm>
          <a:prstGeom prst="rect">
            <a:avLst/>
          </a:prstGeom>
        </p:spPr>
        <p:txBody>
          <a:bodyPr vert="horz" lIns="134181" tIns="67091" rIns="134181" bIns="67091" rtlCol="0"/>
          <a:lstStyle>
            <a:lvl1pPr algn="r">
              <a:defRPr sz="1700"/>
            </a:lvl1pPr>
          </a:lstStyle>
          <a:p>
            <a:fld id="{E202E608-09C0-4E73-8B54-2DCC4FA08089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78150" y="1084263"/>
            <a:ext cx="4062413" cy="5416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4181" tIns="67091" rIns="134181" bIns="6709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404" y="6863132"/>
            <a:ext cx="8015907" cy="6500811"/>
          </a:xfrm>
          <a:prstGeom prst="rect">
            <a:avLst/>
          </a:prstGeom>
        </p:spPr>
        <p:txBody>
          <a:bodyPr vert="horz" lIns="134181" tIns="67091" rIns="134181" bIns="6709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13721615"/>
            <a:ext cx="4342534" cy="722313"/>
          </a:xfrm>
          <a:prstGeom prst="rect">
            <a:avLst/>
          </a:prstGeom>
        </p:spPr>
        <p:txBody>
          <a:bodyPr vert="horz" lIns="134181" tIns="67091" rIns="134181" bIns="67091" rtlCol="0" anchor="b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3841" y="13721615"/>
            <a:ext cx="4342534" cy="722313"/>
          </a:xfrm>
          <a:prstGeom prst="rect">
            <a:avLst/>
          </a:prstGeom>
        </p:spPr>
        <p:txBody>
          <a:bodyPr vert="horz" lIns="134181" tIns="67091" rIns="134181" bIns="67091" rtlCol="0" anchor="b"/>
          <a:lstStyle>
            <a:lvl1pPr algn="r">
              <a:defRPr sz="1700"/>
            </a:lvl1pPr>
          </a:lstStyle>
          <a:p>
            <a:fld id="{10F5C7AE-6495-4F62-99C8-C9158CBB47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833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C7AE-6495-4F62-99C8-C9158CBB474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916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3B557-B455-42E5-8036-6163B54B7829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5E566-5593-4C06-9465-95A5576CBA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50BAD-3919-4D02-93EF-CDC5A95B0C6F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141D8-5001-4BC4-AC49-3AAFE7A274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B443C-76F6-438F-93B4-56BB8E2FE5B5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41B07-A19C-4284-B714-E9E4AB2347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60625-27BE-4BA3-B5E3-736619A1CC38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01F61-AA66-4693-987A-E21F5C065A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6BBC3-99CB-4B92-89B8-AD6D1D36E965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EED66-C553-4A8B-BC79-C5DFF107B3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351CC-4690-4FB7-9CB0-ECC407FA2531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2E9FC-C39A-4F71-A574-59C74132C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3A830-AEFC-4C2E-A083-04950F534F2D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E47D0-3ABE-4C8F-90D9-C798A2D731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F1115-72E7-42C2-B0D6-F247C00E5835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9CDB9-8B53-41CD-B015-90689EA12A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FEA74-16BD-4787-8BF1-15CE826AB0FD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C159F-60F3-4ED7-9AA5-C77F8E92AA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B7E30-1292-4C19-8711-19A13A9D13E3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A6374-93DC-4CAD-94FB-2D95BAAFC6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52FCC-3B6D-46FA-A964-30E3BDAA483C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0F702-524F-453E-8ED3-6637E986E3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58353D-9DC8-478F-B491-119568888480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E234E8-0257-4407-A0C4-E9213B57DA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atuchev@himgrad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16632" y="35495"/>
            <a:ext cx="6741368" cy="877227"/>
          </a:xfrm>
        </p:spPr>
        <p:txBody>
          <a:bodyPr/>
          <a:lstStyle/>
          <a:p>
            <a:r>
              <a:rPr lang="ru-RU" sz="2200" dirty="0" smtClean="0">
                <a:solidFill>
                  <a:srgbClr val="7030A0"/>
                </a:solidFill>
                <a:cs typeface="Times New Roman" pitchFamily="18" charset="0"/>
              </a:rPr>
              <a:t>Порядок технологического присоединения к теплосетям ООО "Химград "</a:t>
            </a:r>
          </a:p>
        </p:txBody>
      </p:sp>
      <p:sp>
        <p:nvSpPr>
          <p:cNvPr id="13314" name="TextBox 9"/>
          <p:cNvSpPr txBox="1">
            <a:spLocks noChangeArrowheads="1"/>
          </p:cNvSpPr>
          <p:nvPr/>
        </p:nvSpPr>
        <p:spPr bwMode="auto">
          <a:xfrm>
            <a:off x="1064761" y="929383"/>
            <a:ext cx="145424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b="1" dirty="0" smtClean="0">
                <a:solidFill>
                  <a:srgbClr val="CC3300"/>
                </a:solidFill>
                <a:latin typeface="Calibri" pitchFamily="34" charset="0"/>
              </a:rPr>
              <a:t>Обращение </a:t>
            </a:r>
            <a:r>
              <a:rPr lang="ru-RU" sz="1000" b="1" dirty="0">
                <a:solidFill>
                  <a:srgbClr val="CC3300"/>
                </a:solidFill>
                <a:latin typeface="Calibri" pitchFamily="34" charset="0"/>
              </a:rPr>
              <a:t>р</a:t>
            </a:r>
            <a:r>
              <a:rPr lang="ru-RU" sz="1000" b="1" dirty="0" smtClean="0">
                <a:solidFill>
                  <a:srgbClr val="CC3300"/>
                </a:solidFill>
                <a:latin typeface="Calibri" pitchFamily="34" charset="0"/>
              </a:rPr>
              <a:t>езидента</a:t>
            </a:r>
            <a:endParaRPr lang="ru-RU" sz="10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8285" y="1142976"/>
            <a:ext cx="2884028" cy="1410722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/>
              <a:t>Подача Потребителем заявки </a:t>
            </a:r>
            <a:r>
              <a:rPr lang="ru-RU" sz="1200" dirty="0" smtClean="0"/>
              <a:t>на технологическое </a:t>
            </a:r>
            <a:r>
              <a:rPr lang="ru-RU" sz="1200" dirty="0" smtClean="0"/>
              <a:t>присоединение, реконструкцию, заполненной </a:t>
            </a:r>
            <a:r>
              <a:rPr lang="ru-RU" sz="1200" dirty="0" smtClean="0"/>
              <a:t>по установленной </a:t>
            </a:r>
            <a:r>
              <a:rPr lang="ru-RU" sz="1200" dirty="0" smtClean="0"/>
              <a:t>форме с предоставлением полного пакета документов в приемную </a:t>
            </a:r>
            <a:r>
              <a:rPr lang="ru-RU" sz="1200" dirty="0" smtClean="0"/>
              <a:t>                              ООО «</a:t>
            </a:r>
            <a:r>
              <a:rPr lang="ru-RU" sz="1200" dirty="0" err="1" smtClean="0"/>
              <a:t>Химград</a:t>
            </a:r>
            <a:r>
              <a:rPr lang="ru-RU" sz="1200" dirty="0" smtClean="0"/>
              <a:t>»: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 smtClean="0"/>
              <a:t>здание 287; </a:t>
            </a:r>
            <a:r>
              <a:rPr lang="ru-RU" sz="800" dirty="0" err="1" smtClean="0"/>
              <a:t>каб</a:t>
            </a:r>
            <a:r>
              <a:rPr lang="ru-RU" sz="800" dirty="0" smtClean="0"/>
              <a:t>. 311; тел. 212-53-55 </a:t>
            </a:r>
            <a:r>
              <a:rPr lang="ru-RU" sz="800" dirty="0" err="1" smtClean="0">
                <a:solidFill>
                  <a:srgbClr val="0070C0"/>
                </a:solidFill>
                <a:hlinkClick r:id=""/>
              </a:rPr>
              <a:t>himgrad@himgrad.ru</a:t>
            </a:r>
            <a:endParaRPr lang="ru-RU" sz="800" dirty="0" smtClean="0">
              <a:solidFill>
                <a:srgbClr val="0070C0"/>
              </a:solidFill>
              <a:hlinkClick r:id="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85913" y="2910888"/>
            <a:ext cx="2856400" cy="1377414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/>
              <a:t>Заявитель получает технические условия с предварительной точкой присоединения, разрабатывает проекты на тепловые сети и узел учета тепловой энергии, согласовывает проекты с </a:t>
            </a:r>
            <a:r>
              <a:rPr lang="ru-RU" sz="1200" dirty="0" smtClean="0"/>
              <a:t>             ООО </a:t>
            </a:r>
            <a:r>
              <a:rPr lang="ru-RU" sz="1200" dirty="0" smtClean="0"/>
              <a:t>«Химград»   </a:t>
            </a:r>
            <a:endParaRPr lang="ru-RU" sz="1200" dirty="0"/>
          </a:p>
        </p:txBody>
      </p:sp>
      <p:sp>
        <p:nvSpPr>
          <p:cNvPr id="31" name="Стрелка вниз 30"/>
          <p:cNvSpPr/>
          <p:nvPr/>
        </p:nvSpPr>
        <p:spPr>
          <a:xfrm>
            <a:off x="2566978" y="2553698"/>
            <a:ext cx="142876" cy="357190"/>
          </a:xfrm>
          <a:prstGeom prst="downArrow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26" name="TextBox 33"/>
          <p:cNvSpPr txBox="1">
            <a:spLocks noChangeArrowheads="1"/>
          </p:cNvSpPr>
          <p:nvPr/>
        </p:nvSpPr>
        <p:spPr bwMode="auto">
          <a:xfrm>
            <a:off x="195766" y="2614009"/>
            <a:ext cx="26297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rgbClr val="CC3300"/>
                </a:solidFill>
                <a:latin typeface="Calibri" pitchFamily="34" charset="0"/>
              </a:rPr>
              <a:t>Получение технических условий на технологическое присоединение</a:t>
            </a:r>
          </a:p>
        </p:txBody>
      </p:sp>
      <p:sp>
        <p:nvSpPr>
          <p:cNvPr id="43" name="Стрелка вниз 42"/>
          <p:cNvSpPr/>
          <p:nvPr/>
        </p:nvSpPr>
        <p:spPr>
          <a:xfrm>
            <a:off x="5085828" y="4368336"/>
            <a:ext cx="129560" cy="544066"/>
          </a:xfrm>
          <a:prstGeom prst="downArrow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369085" y="4912402"/>
            <a:ext cx="2856399" cy="1352972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/>
              <a:t>После заключения договора на снабжение тепловой энергией, Потребитель производит гидравлические испытания тепловых энергоустановок на прочность и плотность и предоставляет их </a:t>
            </a:r>
            <a:r>
              <a:rPr lang="ru-RU" sz="1200" dirty="0" smtClean="0"/>
              <a:t>                      ООО </a:t>
            </a:r>
            <a:r>
              <a:rPr lang="ru-RU" sz="1200" dirty="0" smtClean="0"/>
              <a:t>«Химград»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dirty="0">
              <a:solidFill>
                <a:srgbClr val="0070C0"/>
              </a:solidFill>
              <a:hlinkClick r:id="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599503" y="4930144"/>
            <a:ext cx="2818351" cy="1176023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 smtClean="0"/>
              <a:t>Подача Потребителем заявки на заключение договора снабжения тепловой энергией в филиал ОАО «Генерирующая компания» Казанские тепловые сети. </a:t>
            </a:r>
            <a:endParaRPr lang="ru-RU" sz="1200" dirty="0"/>
          </a:p>
          <a:p>
            <a:pPr algn="ctr"/>
            <a:r>
              <a:rPr lang="ru-RU" sz="800" dirty="0"/>
              <a:t>г</a:t>
            </a:r>
            <a:r>
              <a:rPr lang="ru-RU" sz="800" dirty="0" smtClean="0"/>
              <a:t>. Казань, ул. Восстания, 90Б.</a:t>
            </a:r>
            <a:endParaRPr lang="ru-RU" sz="800" dirty="0"/>
          </a:p>
        </p:txBody>
      </p:sp>
      <p:sp>
        <p:nvSpPr>
          <p:cNvPr id="13352" name="TextBox 33"/>
          <p:cNvSpPr txBox="1">
            <a:spLocks noChangeArrowheads="1"/>
          </p:cNvSpPr>
          <p:nvPr/>
        </p:nvSpPr>
        <p:spPr bwMode="auto">
          <a:xfrm>
            <a:off x="3599500" y="3014119"/>
            <a:ext cx="2818351" cy="1354217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Проверка выполнения Потребителем технических условий, осмотр построенных тепловых сетей, энергоустановок, осмотр приборов учета тепловой энергии. </a:t>
            </a:r>
            <a:r>
              <a:rPr lang="ru-RU" sz="1200" dirty="0" smtClean="0"/>
              <a:t>                  Подписание </a:t>
            </a:r>
            <a:r>
              <a:rPr lang="ru-RU" sz="1200" dirty="0" smtClean="0"/>
              <a:t>актов.</a:t>
            </a:r>
          </a:p>
          <a:p>
            <a:pPr algn="ctr"/>
            <a:endParaRPr lang="ru-RU" sz="1000" dirty="0" smtClean="0"/>
          </a:p>
        </p:txBody>
      </p:sp>
      <p:sp>
        <p:nvSpPr>
          <p:cNvPr id="13353" name="TextBox 33"/>
          <p:cNvSpPr txBox="1">
            <a:spLocks noChangeArrowheads="1"/>
          </p:cNvSpPr>
          <p:nvPr/>
        </p:nvSpPr>
        <p:spPr bwMode="auto">
          <a:xfrm>
            <a:off x="358284" y="6765682"/>
            <a:ext cx="2867199" cy="1015663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Получение Потребителем наряда филиала «Генерирующая компания» на пуск теплоснабжения и предоставление его в ООО «Химград». </a:t>
            </a:r>
            <a:r>
              <a:rPr lang="ru-RU" sz="1200" dirty="0" smtClean="0"/>
              <a:t>                                Пуск </a:t>
            </a:r>
            <a:r>
              <a:rPr lang="ru-RU" sz="1200" dirty="0" smtClean="0"/>
              <a:t>теплоснабжения.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13354" name="Text Box 42"/>
          <p:cNvSpPr txBox="1">
            <a:spLocks noChangeArrowheads="1"/>
          </p:cNvSpPr>
          <p:nvPr/>
        </p:nvSpPr>
        <p:spPr bwMode="auto">
          <a:xfrm>
            <a:off x="1" y="8358214"/>
            <a:ext cx="68853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ru-RU" sz="700" dirty="0" smtClean="0">
              <a:solidFill>
                <a:schemeClr val="hlink"/>
              </a:solidFill>
            </a:endParaRPr>
          </a:p>
          <a:p>
            <a:r>
              <a:rPr lang="ru-RU" sz="700" dirty="0" smtClean="0">
                <a:solidFill>
                  <a:schemeClr val="hlink"/>
                </a:solidFill>
              </a:rPr>
              <a:t>Отдел Главного Энергетика ООО «ХИМГРАД</a:t>
            </a:r>
            <a:r>
              <a:rPr lang="ru-RU" sz="700" dirty="0">
                <a:solidFill>
                  <a:schemeClr val="hlink"/>
                </a:solidFill>
              </a:rPr>
              <a:t>»</a:t>
            </a:r>
          </a:p>
          <a:p>
            <a:r>
              <a:rPr lang="ru-RU" sz="700" dirty="0">
                <a:solidFill>
                  <a:schemeClr val="hlink"/>
                </a:solidFill>
              </a:rPr>
              <a:t>Тел. </a:t>
            </a:r>
            <a:r>
              <a:rPr lang="ru-RU" sz="700" dirty="0" smtClean="0">
                <a:solidFill>
                  <a:schemeClr val="hlink"/>
                </a:solidFill>
              </a:rPr>
              <a:t>212-53-55 (</a:t>
            </a:r>
            <a:r>
              <a:rPr lang="ru-RU" sz="700" dirty="0" err="1" smtClean="0">
                <a:solidFill>
                  <a:schemeClr val="hlink"/>
                </a:solidFill>
              </a:rPr>
              <a:t>вн</a:t>
            </a:r>
            <a:r>
              <a:rPr lang="ru-RU" sz="700" dirty="0" smtClean="0">
                <a:solidFill>
                  <a:schemeClr val="hlink"/>
                </a:solidFill>
              </a:rPr>
              <a:t>.  16131, 16161)</a:t>
            </a:r>
            <a:endParaRPr lang="ru-RU" sz="700" dirty="0">
              <a:solidFill>
                <a:schemeClr val="hlink"/>
              </a:solidFill>
            </a:endParaRPr>
          </a:p>
          <a:p>
            <a:r>
              <a:rPr lang="en-US" sz="700" i="1" dirty="0" smtClean="0">
                <a:solidFill>
                  <a:schemeClr val="hlink"/>
                </a:solidFill>
                <a:hlinkClick r:id="rId3"/>
              </a:rPr>
              <a:t>fatuchev@himgrad.ru</a:t>
            </a:r>
            <a:r>
              <a:rPr lang="ru-RU" sz="700" i="1" dirty="0" smtClean="0">
                <a:solidFill>
                  <a:schemeClr val="hlink"/>
                </a:solidFill>
              </a:rPr>
              <a:t>; </a:t>
            </a:r>
            <a:r>
              <a:rPr lang="en-US" sz="700" i="1" u="sng" dirty="0" smtClean="0">
                <a:solidFill>
                  <a:schemeClr val="hlink"/>
                </a:solidFill>
              </a:rPr>
              <a:t>sidorov@himgrad.ru</a:t>
            </a:r>
            <a:endParaRPr lang="ru-RU" sz="700" i="1" u="sng" dirty="0" smtClean="0">
              <a:solidFill>
                <a:schemeClr val="hlink"/>
              </a:solidFill>
            </a:endParaRPr>
          </a:p>
          <a:p>
            <a:pPr algn="r"/>
            <a:r>
              <a:rPr lang="ru-RU" sz="800" i="1" dirty="0" smtClean="0">
                <a:solidFill>
                  <a:schemeClr val="hlink"/>
                </a:solidFill>
              </a:rPr>
              <a:t>                                                                                    </a:t>
            </a:r>
            <a:endParaRPr lang="ru-RU" sz="700" b="1" i="1" u="sng" dirty="0">
              <a:solidFill>
                <a:schemeClr val="hlink"/>
              </a:solidFill>
            </a:endParaRPr>
          </a:p>
        </p:txBody>
      </p:sp>
      <p:sp>
        <p:nvSpPr>
          <p:cNvPr id="38" name="Стрелка вниз 37"/>
          <p:cNvSpPr/>
          <p:nvPr/>
        </p:nvSpPr>
        <p:spPr>
          <a:xfrm>
            <a:off x="2565390" y="6324407"/>
            <a:ext cx="144463" cy="450674"/>
          </a:xfrm>
          <a:prstGeom prst="downArrow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3883737" y="2767898"/>
            <a:ext cx="221457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rgbClr val="CC3300"/>
                </a:solidFill>
                <a:latin typeface="Calibri" pitchFamily="34" charset="0"/>
              </a:rPr>
              <a:t>Выполнение технических условий</a:t>
            </a:r>
          </a:p>
        </p:txBody>
      </p:sp>
      <p:sp>
        <p:nvSpPr>
          <p:cNvPr id="42" name="Стрелка вправо 41"/>
          <p:cNvSpPr/>
          <p:nvPr/>
        </p:nvSpPr>
        <p:spPr>
          <a:xfrm>
            <a:off x="3242313" y="3674542"/>
            <a:ext cx="357190" cy="142876"/>
          </a:xfrm>
          <a:prstGeom prst="rightArrow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Стрелка влево 47"/>
          <p:cNvSpPr/>
          <p:nvPr/>
        </p:nvSpPr>
        <p:spPr>
          <a:xfrm>
            <a:off x="3214685" y="5446717"/>
            <a:ext cx="384818" cy="142876"/>
          </a:xfrm>
          <a:prstGeom prst="leftArrow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358286" y="4615479"/>
            <a:ext cx="288402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rgbClr val="CC3300"/>
                </a:solidFill>
                <a:latin typeface="Calibri" pitchFamily="34" charset="0"/>
              </a:rPr>
              <a:t>Проведение гидравлических испытаний 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3657068" y="4512292"/>
            <a:ext cx="1428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rgbClr val="CC3300"/>
                </a:solidFill>
                <a:latin typeface="Calibri" pitchFamily="34" charset="0"/>
              </a:rPr>
              <a:t>Заключение договора теплоснабжения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385913" y="6528860"/>
            <a:ext cx="28564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rgbClr val="CC3300"/>
                </a:solidFill>
                <a:latin typeface="Calibri" pitchFamily="34" charset="0"/>
              </a:rPr>
              <a:t>Пуск теплоснабжения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6115" y="929383"/>
            <a:ext cx="2483449" cy="1650114"/>
          </a:xfrm>
          <a:prstGeom prst="rect">
            <a:avLst/>
          </a:prstGeom>
          <a:noFill/>
        </p:spPr>
      </p:pic>
      <p:pic>
        <p:nvPicPr>
          <p:cNvPr id="34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9038" y="6708100"/>
            <a:ext cx="2179277" cy="16501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211</Words>
  <Application>Microsoft Office PowerPoint</Application>
  <PresentationFormat>Экран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Порядок технологического присоединения к теплосетям ООО "Химград "</vt:lpstr>
    </vt:vector>
  </TitlesOfParts>
  <Company>***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получения и оформления ордера на земляные работы в технополисе Химград</dc:title>
  <dc:creator>Пользователь</dc:creator>
  <cp:lastModifiedBy>Admin</cp:lastModifiedBy>
  <cp:revision>117</cp:revision>
  <cp:lastPrinted>2014-07-24T13:41:11Z</cp:lastPrinted>
  <dcterms:created xsi:type="dcterms:W3CDTF">2011-03-23T07:21:32Z</dcterms:created>
  <dcterms:modified xsi:type="dcterms:W3CDTF">2015-01-29T08:35:53Z</dcterms:modified>
</cp:coreProperties>
</file>