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6858000" cy="9144000" type="screen4x3"/>
  <p:notesSz cx="10018713" cy="1444625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33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12" autoAdjust="0"/>
    <p:restoredTop sz="94629" autoAdjust="0"/>
  </p:normalViewPr>
  <p:slideViewPr>
    <p:cSldViewPr>
      <p:cViewPr>
        <p:scale>
          <a:sx n="130" d="100"/>
          <a:sy n="130" d="100"/>
        </p:scale>
        <p:origin x="-2238" y="876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4342534" cy="722313"/>
          </a:xfrm>
          <a:prstGeom prst="rect">
            <a:avLst/>
          </a:prstGeom>
        </p:spPr>
        <p:txBody>
          <a:bodyPr vert="horz" lIns="134181" tIns="67091" rIns="134181" bIns="67091" rtlCol="0"/>
          <a:lstStyle>
            <a:lvl1pPr algn="l">
              <a:defRPr sz="17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673841" y="1"/>
            <a:ext cx="4342534" cy="722313"/>
          </a:xfrm>
          <a:prstGeom prst="rect">
            <a:avLst/>
          </a:prstGeom>
        </p:spPr>
        <p:txBody>
          <a:bodyPr vert="horz" lIns="134181" tIns="67091" rIns="134181" bIns="67091" rtlCol="0"/>
          <a:lstStyle>
            <a:lvl1pPr algn="r">
              <a:defRPr sz="1700"/>
            </a:lvl1pPr>
          </a:lstStyle>
          <a:p>
            <a:fld id="{E202E608-09C0-4E73-8B54-2DCC4FA08089}" type="datetimeFigureOut">
              <a:rPr lang="ru-RU" smtClean="0"/>
              <a:pPr/>
              <a:t>24.12.2014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978150" y="1084263"/>
            <a:ext cx="4062413" cy="5416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34181" tIns="67091" rIns="134181" bIns="67091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1001404" y="6863132"/>
            <a:ext cx="8015907" cy="6500811"/>
          </a:xfrm>
          <a:prstGeom prst="rect">
            <a:avLst/>
          </a:prstGeom>
        </p:spPr>
        <p:txBody>
          <a:bodyPr vert="horz" lIns="134181" tIns="67091" rIns="134181" bIns="67091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13721615"/>
            <a:ext cx="4342534" cy="722313"/>
          </a:xfrm>
          <a:prstGeom prst="rect">
            <a:avLst/>
          </a:prstGeom>
        </p:spPr>
        <p:txBody>
          <a:bodyPr vert="horz" lIns="134181" tIns="67091" rIns="134181" bIns="67091" rtlCol="0" anchor="b"/>
          <a:lstStyle>
            <a:lvl1pPr algn="l">
              <a:defRPr sz="17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673841" y="13721615"/>
            <a:ext cx="4342534" cy="722313"/>
          </a:xfrm>
          <a:prstGeom prst="rect">
            <a:avLst/>
          </a:prstGeom>
        </p:spPr>
        <p:txBody>
          <a:bodyPr vert="horz" lIns="134181" tIns="67091" rIns="134181" bIns="67091" rtlCol="0" anchor="b"/>
          <a:lstStyle>
            <a:lvl1pPr algn="r">
              <a:defRPr sz="1700"/>
            </a:lvl1pPr>
          </a:lstStyle>
          <a:p>
            <a:fld id="{10F5C7AE-6495-4F62-99C8-C9158CBB474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28331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F5C7AE-6495-4F62-99C8-C9158CBB4745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69167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B3B557-B455-42E5-8036-6163B54B7829}" type="datetimeFigureOut">
              <a:rPr lang="ru-RU"/>
              <a:pPr>
                <a:defRPr/>
              </a:pPr>
              <a:t>24.12.2014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05E566-5593-4C06-9465-95A5576CBA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450BAD-3919-4D02-93EF-CDC5A95B0C6F}" type="datetimeFigureOut">
              <a:rPr lang="ru-RU"/>
              <a:pPr>
                <a:defRPr/>
              </a:pPr>
              <a:t>24.12.2014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F141D8-5001-4BC4-AC49-3AAFE7A2749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AB443C-76F6-438F-93B4-56BB8E2FE5B5}" type="datetimeFigureOut">
              <a:rPr lang="ru-RU"/>
              <a:pPr>
                <a:defRPr/>
              </a:pPr>
              <a:t>24.12.2014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941B07-A19C-4284-B714-E9E4AB23471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960625-27BE-4BA3-B5E3-736619A1CC38}" type="datetimeFigureOut">
              <a:rPr lang="ru-RU"/>
              <a:pPr>
                <a:defRPr/>
              </a:pPr>
              <a:t>24.12.2014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E01F61-AA66-4693-987A-E21F5C065A5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D6BBC3-99CB-4B92-89B8-AD6D1D36E965}" type="datetimeFigureOut">
              <a:rPr lang="ru-RU"/>
              <a:pPr>
                <a:defRPr/>
              </a:pPr>
              <a:t>24.12.2014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EEED66-C553-4A8B-BC79-C5DFF107B3E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D351CC-4690-4FB7-9CB0-ECC407FA2531}" type="datetimeFigureOut">
              <a:rPr lang="ru-RU"/>
              <a:pPr>
                <a:defRPr/>
              </a:pPr>
              <a:t>24.12.2014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E2E9FC-C39A-4F71-A574-59C74132C1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03A830-AEFC-4C2E-A083-04950F534F2D}" type="datetimeFigureOut">
              <a:rPr lang="ru-RU"/>
              <a:pPr>
                <a:defRPr/>
              </a:pPr>
              <a:t>24.12.2014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EE47D0-3ABE-4C8F-90D9-C798A2D731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8F1115-72E7-42C2-B0D6-F247C00E5835}" type="datetimeFigureOut">
              <a:rPr lang="ru-RU"/>
              <a:pPr>
                <a:defRPr/>
              </a:pPr>
              <a:t>24.12.2014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09CDB9-8B53-41CD-B015-90689EA12A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3FEA74-16BD-4787-8BF1-15CE826AB0FD}" type="datetimeFigureOut">
              <a:rPr lang="ru-RU"/>
              <a:pPr>
                <a:defRPr/>
              </a:pPr>
              <a:t>24.12.2014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EC159F-60F3-4ED7-9AA5-C77F8E92AA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EB7E30-1292-4C19-8711-19A13A9D13E3}" type="datetimeFigureOut">
              <a:rPr lang="ru-RU"/>
              <a:pPr>
                <a:defRPr/>
              </a:pPr>
              <a:t>24.12.2014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5A6374-93DC-4CAD-94FB-2D95BAAFC60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952FCC-3B6D-46FA-A964-30E3BDAA483C}" type="datetimeFigureOut">
              <a:rPr lang="ru-RU"/>
              <a:pPr>
                <a:defRPr/>
              </a:pPr>
              <a:t>24.12.2014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80F702-524F-453E-8ED3-6637E986E39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342900" y="366713"/>
            <a:ext cx="61722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342900" y="2133600"/>
            <a:ext cx="6172200" cy="603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663"/>
            <a:ext cx="16002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258353D-9DC8-478F-B491-119568888480}" type="datetimeFigureOut">
              <a:rPr lang="ru-RU"/>
              <a:pPr>
                <a:defRPr/>
              </a:pPr>
              <a:t>24.12.2014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663"/>
            <a:ext cx="21717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663"/>
            <a:ext cx="16002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EE234E8-0257-4407-A0C4-E9213B57DA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Заголовок 1"/>
          <p:cNvSpPr>
            <a:spLocks noGrp="1"/>
          </p:cNvSpPr>
          <p:nvPr>
            <p:ph type="ctrTitle"/>
          </p:nvPr>
        </p:nvSpPr>
        <p:spPr>
          <a:xfrm>
            <a:off x="116632" y="41667"/>
            <a:ext cx="6741368" cy="877227"/>
          </a:xfrm>
        </p:spPr>
        <p:txBody>
          <a:bodyPr/>
          <a:lstStyle/>
          <a:p>
            <a:r>
              <a:rPr lang="ru-RU" sz="2200" dirty="0" smtClean="0">
                <a:solidFill>
                  <a:srgbClr val="7030A0"/>
                </a:solidFill>
                <a:cs typeface="Times New Roman" pitchFamily="18" charset="0"/>
              </a:rPr>
              <a:t>Порядок получения услуг пропускного режима</a:t>
            </a:r>
            <a:br>
              <a:rPr lang="ru-RU" sz="2200" dirty="0" smtClean="0">
                <a:solidFill>
                  <a:srgbClr val="7030A0"/>
                </a:solidFill>
                <a:cs typeface="Times New Roman" pitchFamily="18" charset="0"/>
              </a:rPr>
            </a:br>
            <a:r>
              <a:rPr lang="ru-RU" sz="2200" dirty="0" smtClean="0">
                <a:solidFill>
                  <a:srgbClr val="7030A0"/>
                </a:solidFill>
                <a:cs typeface="Times New Roman" pitchFamily="18" charset="0"/>
              </a:rPr>
              <a:t>ООО "</a:t>
            </a:r>
            <a:r>
              <a:rPr lang="ru-RU" sz="2200" dirty="0" err="1" smtClean="0">
                <a:solidFill>
                  <a:srgbClr val="7030A0"/>
                </a:solidFill>
                <a:cs typeface="Times New Roman" pitchFamily="18" charset="0"/>
              </a:rPr>
              <a:t>Химград</a:t>
            </a:r>
            <a:r>
              <a:rPr lang="ru-RU" sz="2200" dirty="0" smtClean="0">
                <a:solidFill>
                  <a:srgbClr val="7030A0"/>
                </a:solidFill>
                <a:cs typeface="Times New Roman" pitchFamily="18" charset="0"/>
              </a:rPr>
              <a:t>" *</a:t>
            </a:r>
          </a:p>
        </p:txBody>
      </p:sp>
      <p:sp>
        <p:nvSpPr>
          <p:cNvPr id="13314" name="TextBox 9"/>
          <p:cNvSpPr txBox="1">
            <a:spLocks noChangeArrowheads="1"/>
          </p:cNvSpPr>
          <p:nvPr/>
        </p:nvSpPr>
        <p:spPr bwMode="auto">
          <a:xfrm>
            <a:off x="285728" y="951169"/>
            <a:ext cx="1454244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000" b="1" dirty="0" smtClean="0">
                <a:solidFill>
                  <a:srgbClr val="CC3300"/>
                </a:solidFill>
                <a:latin typeface="Calibri" pitchFamily="34" charset="0"/>
              </a:rPr>
              <a:t>Обращение резидента</a:t>
            </a:r>
            <a:endParaRPr lang="ru-RU" sz="1000" b="1" dirty="0">
              <a:solidFill>
                <a:srgbClr val="CC3300"/>
              </a:solidFill>
              <a:latin typeface="Calibri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85728" y="1142976"/>
            <a:ext cx="3286148" cy="764728"/>
          </a:xfrm>
          <a:prstGeom prst="rect">
            <a:avLst/>
          </a:prstGeo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/>
              <a:t>Подготовка и подписание сторонами договора на оказание услуг пропускного режима. </a:t>
            </a:r>
            <a:endParaRPr lang="ru-RU" sz="1200" dirty="0" smtClean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00" dirty="0" smtClean="0"/>
              <a:t>здание 287;  тел. 212-53-55 </a:t>
            </a:r>
            <a:r>
              <a:rPr lang="ru-RU" sz="800" dirty="0" err="1" smtClean="0">
                <a:solidFill>
                  <a:srgbClr val="0070C0"/>
                </a:solidFill>
                <a:hlinkClick r:id=""/>
              </a:rPr>
              <a:t>himgrad@himgrad.ru</a:t>
            </a:r>
            <a:endParaRPr lang="ru-RU" sz="800" dirty="0" smtClean="0">
              <a:solidFill>
                <a:srgbClr val="0070C0"/>
              </a:solidFill>
              <a:hlinkClick r:id="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4005064" y="1086609"/>
            <a:ext cx="2710084" cy="764598"/>
          </a:xfrm>
          <a:prstGeom prst="rect">
            <a:avLst/>
          </a:prstGeo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 smtClean="0"/>
              <a:t>Заключить Соглашение о предоставлении  права доступа к системе </a:t>
            </a:r>
            <a:r>
              <a:rPr lang="en-US" sz="1200" dirty="0" smtClean="0"/>
              <a:t>WEB</a:t>
            </a:r>
            <a:r>
              <a:rPr lang="ru-RU" sz="1200" dirty="0" smtClean="0"/>
              <a:t>-заказ пропусков</a:t>
            </a:r>
            <a:endParaRPr lang="ru-RU" sz="1200" dirty="0"/>
          </a:p>
        </p:txBody>
      </p:sp>
      <p:sp>
        <p:nvSpPr>
          <p:cNvPr id="35" name="Прямоугольник 34"/>
          <p:cNvSpPr/>
          <p:nvPr/>
        </p:nvSpPr>
        <p:spPr>
          <a:xfrm>
            <a:off x="237776" y="2857544"/>
            <a:ext cx="2188304" cy="1361538"/>
          </a:xfrm>
          <a:prstGeom prst="rect">
            <a:avLst/>
          </a:prstGeo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/>
              <a:t>Подать списки сотрудников для оформления пропусков.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00" dirty="0" smtClean="0"/>
              <a:t>Бюро пропусков: здание 22;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00" dirty="0" smtClean="0"/>
              <a:t>тел.: 8 (843) 212-53-55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00" dirty="0"/>
              <a:t>Факс.:8 (843) </a:t>
            </a:r>
            <a:r>
              <a:rPr lang="ru-RU" sz="700" dirty="0" smtClean="0"/>
              <a:t>227-41-27; 227-41-86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00" dirty="0" smtClean="0"/>
              <a:t>отв. : начальник отряда охраны </a:t>
            </a:r>
            <a:r>
              <a:rPr lang="en-US" sz="800" dirty="0">
                <a:solidFill>
                  <a:srgbClr val="0070C0"/>
                </a:solidFill>
                <a:hlinkClick r:id=""/>
              </a:rPr>
              <a:t>gumerov@himgrad.ru</a:t>
            </a:r>
            <a:endParaRPr lang="ru-RU" sz="800" dirty="0">
              <a:solidFill>
                <a:srgbClr val="0070C0"/>
              </a:solidFill>
              <a:hlinkClick r:id=""/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4824939" y="2799273"/>
            <a:ext cx="1918643" cy="936104"/>
          </a:xfrm>
          <a:prstGeom prst="rect">
            <a:avLst/>
          </a:prstGeo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sz="1200" dirty="0" smtClean="0"/>
              <a:t>Оформить пропуска через систему </a:t>
            </a:r>
            <a:r>
              <a:rPr lang="en-US" sz="1200" dirty="0" smtClean="0"/>
              <a:t>WEB-</a:t>
            </a:r>
            <a:r>
              <a:rPr lang="ru-RU" sz="1200" dirty="0" smtClean="0"/>
              <a:t>заказа.</a:t>
            </a:r>
          </a:p>
          <a:p>
            <a:pPr algn="ctr"/>
            <a:endParaRPr lang="ru-RU" sz="700" dirty="0" smtClean="0"/>
          </a:p>
          <a:p>
            <a:pPr algn="ctr"/>
            <a:r>
              <a:rPr lang="en-US" sz="700" dirty="0" smtClean="0"/>
              <a:t>web.himgrad.ru</a:t>
            </a:r>
            <a:r>
              <a:rPr lang="ru-RU" sz="700" dirty="0" smtClean="0"/>
              <a:t> </a:t>
            </a:r>
          </a:p>
          <a:p>
            <a:pPr algn="ctr"/>
            <a:endParaRPr lang="ru-RU" sz="700" dirty="0"/>
          </a:p>
        </p:txBody>
      </p:sp>
      <p:sp>
        <p:nvSpPr>
          <p:cNvPr id="13352" name="TextBox 33"/>
          <p:cNvSpPr txBox="1">
            <a:spLocks noChangeArrowheads="1"/>
          </p:cNvSpPr>
          <p:nvPr/>
        </p:nvSpPr>
        <p:spPr bwMode="auto">
          <a:xfrm>
            <a:off x="214290" y="6012159"/>
            <a:ext cx="6500858" cy="1200329"/>
          </a:xfrm>
          <a:prstGeom prst="rect">
            <a:avLst/>
          </a:prstGeom>
          <a:ln>
            <a:solidFill>
              <a:schemeClr val="bg1"/>
            </a:solidFill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171450" indent="-171450" algn="just">
              <a:buFont typeface="Arial" pitchFamily="34" charset="0"/>
              <a:buChar char="•"/>
            </a:pPr>
            <a:r>
              <a:rPr lang="ru-RU" sz="1200" dirty="0" smtClean="0"/>
              <a:t>Разовый </a:t>
            </a:r>
            <a:r>
              <a:rPr lang="ru-RU" sz="1200" dirty="0"/>
              <a:t>и временный пропуск для пешеходов выдаются терминалами на всех въездных группах. </a:t>
            </a:r>
          </a:p>
          <a:p>
            <a:pPr marL="171450" indent="-171450" algn="just">
              <a:buFont typeface="Arial" pitchFamily="34" charset="0"/>
              <a:buChar char="•"/>
            </a:pPr>
            <a:r>
              <a:rPr lang="ru-RU" sz="1200" dirty="0" smtClean="0"/>
              <a:t>Разовый </a:t>
            </a:r>
            <a:r>
              <a:rPr lang="ru-RU" sz="1200" dirty="0"/>
              <a:t>и временный пропуск для автомобиля получения не требуют. Государственный номер автомобиля заносится в базу данных для автоматизированного проезда через шлагбаум.</a:t>
            </a:r>
          </a:p>
          <a:p>
            <a:pPr marL="171450" indent="-171450" algn="just">
              <a:buFont typeface="Arial" pitchFamily="34" charset="0"/>
              <a:buChar char="•"/>
            </a:pPr>
            <a:r>
              <a:rPr lang="ru-RU" sz="1200" dirty="0" smtClean="0"/>
              <a:t>Все </a:t>
            </a:r>
            <a:r>
              <a:rPr lang="ru-RU" sz="1200" dirty="0"/>
              <a:t>постоянные пропуска, независимо от способа подачи заявки, выдаются в бюро пропусков</a:t>
            </a:r>
          </a:p>
        </p:txBody>
      </p:sp>
      <p:sp>
        <p:nvSpPr>
          <p:cNvPr id="13353" name="TextBox 33"/>
          <p:cNvSpPr txBox="1">
            <a:spLocks noChangeArrowheads="1"/>
          </p:cNvSpPr>
          <p:nvPr/>
        </p:nvSpPr>
        <p:spPr bwMode="auto">
          <a:xfrm>
            <a:off x="214290" y="4611389"/>
            <a:ext cx="6500858" cy="1200329"/>
          </a:xfrm>
          <a:prstGeom prst="rect">
            <a:avLst/>
          </a:prstGeom>
          <a:ln>
            <a:solidFill>
              <a:schemeClr val="bg1"/>
            </a:solidFill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sz="1200" dirty="0"/>
              <a:t>По заявке заказчика выдаются следующие виды пропусков:</a:t>
            </a:r>
          </a:p>
          <a:p>
            <a:pPr marL="171450" indent="-171450" algn="just">
              <a:buFont typeface="Arial" pitchFamily="34" charset="0"/>
              <a:buChar char="•"/>
            </a:pPr>
            <a:r>
              <a:rPr lang="ru-RU" sz="1200" dirty="0"/>
              <a:t>Разовый – на одно посещение в день </a:t>
            </a:r>
            <a:r>
              <a:rPr lang="ru-RU" sz="1200" dirty="0" smtClean="0"/>
              <a:t>выдачи.</a:t>
            </a:r>
            <a:endParaRPr lang="ru-RU" sz="1200" dirty="0"/>
          </a:p>
          <a:p>
            <a:pPr marL="171450" indent="-171450" algn="just">
              <a:buFont typeface="Arial" pitchFamily="34" charset="0"/>
              <a:buChar char="•"/>
            </a:pPr>
            <a:r>
              <a:rPr lang="ru-RU" sz="1200" dirty="0"/>
              <a:t>Временный – на несколько посещений. Срок действия временного пропуска </a:t>
            </a:r>
            <a:r>
              <a:rPr lang="ru-RU" sz="1200" dirty="0" smtClean="0"/>
              <a:t>1 месяц.</a:t>
            </a:r>
            <a:endParaRPr lang="ru-RU" sz="1200" dirty="0"/>
          </a:p>
          <a:p>
            <a:pPr marL="171450" indent="-171450" algn="just">
              <a:buFont typeface="Arial" pitchFamily="34" charset="0"/>
              <a:buChar char="•"/>
            </a:pPr>
            <a:r>
              <a:rPr lang="ru-RU" sz="1200" dirty="0"/>
              <a:t>Постоянный – на весь период работы сотрудника заказчика. Срок </a:t>
            </a:r>
            <a:r>
              <a:rPr lang="ru-RU" sz="1200" dirty="0" smtClean="0"/>
              <a:t>действия 5 лет.</a:t>
            </a:r>
            <a:endParaRPr lang="ru-RU" sz="1200" dirty="0"/>
          </a:p>
          <a:p>
            <a:pPr algn="just"/>
            <a:r>
              <a:rPr lang="ru-RU" sz="1200" dirty="0"/>
              <a:t>При получении постоянного пропуска на автомобиль, одновременно создается и пешеходный пропуск (радио карта).</a:t>
            </a:r>
          </a:p>
        </p:txBody>
      </p:sp>
      <p:sp>
        <p:nvSpPr>
          <p:cNvPr id="13354" name="Text Box 42"/>
          <p:cNvSpPr txBox="1">
            <a:spLocks noChangeArrowheads="1"/>
          </p:cNvSpPr>
          <p:nvPr/>
        </p:nvSpPr>
        <p:spPr bwMode="auto">
          <a:xfrm>
            <a:off x="0" y="7380312"/>
            <a:ext cx="6858000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ru-RU" sz="700" dirty="0" smtClean="0">
              <a:solidFill>
                <a:schemeClr val="hlink"/>
              </a:solidFill>
            </a:endParaRPr>
          </a:p>
          <a:p>
            <a:endParaRPr lang="ru-RU" sz="700" dirty="0">
              <a:solidFill>
                <a:schemeClr val="hlink"/>
              </a:solidFill>
            </a:endParaRPr>
          </a:p>
          <a:p>
            <a:r>
              <a:rPr lang="ru-RU" sz="700" dirty="0" smtClean="0">
                <a:solidFill>
                  <a:schemeClr val="hlink"/>
                </a:solidFill>
              </a:rPr>
              <a:t>Отряд охраны ООО «ХИМГРАД</a:t>
            </a:r>
            <a:r>
              <a:rPr lang="ru-RU" sz="700" dirty="0">
                <a:solidFill>
                  <a:schemeClr val="hlink"/>
                </a:solidFill>
              </a:rPr>
              <a:t>»</a:t>
            </a:r>
          </a:p>
          <a:p>
            <a:r>
              <a:rPr lang="ru-RU" sz="700" dirty="0">
                <a:solidFill>
                  <a:schemeClr val="hlink"/>
                </a:solidFill>
              </a:rPr>
              <a:t>Тел. 8 (843) </a:t>
            </a:r>
            <a:r>
              <a:rPr lang="ru-RU" sz="700" dirty="0" smtClean="0">
                <a:solidFill>
                  <a:schemeClr val="hlink"/>
                </a:solidFill>
              </a:rPr>
              <a:t>227-41-43</a:t>
            </a:r>
          </a:p>
          <a:p>
            <a:endParaRPr lang="ru-RU" sz="700" dirty="0" smtClean="0">
              <a:solidFill>
                <a:schemeClr val="hlink"/>
              </a:solidFill>
            </a:endParaRPr>
          </a:p>
          <a:p>
            <a:r>
              <a:rPr lang="ru-RU" sz="700" dirty="0" smtClean="0">
                <a:solidFill>
                  <a:schemeClr val="hlink"/>
                </a:solidFill>
              </a:rPr>
              <a:t>Бюро пропусков ООО «ХИМГРАД»</a:t>
            </a:r>
          </a:p>
          <a:p>
            <a:r>
              <a:rPr lang="ru-RU" sz="700" dirty="0" smtClean="0">
                <a:solidFill>
                  <a:schemeClr val="hlink"/>
                </a:solidFill>
              </a:rPr>
              <a:t>Тел./Факс</a:t>
            </a:r>
            <a:r>
              <a:rPr lang="ru-RU" sz="700" dirty="0">
                <a:solidFill>
                  <a:schemeClr val="hlink"/>
                </a:solidFill>
              </a:rPr>
              <a:t>.:8 (843) </a:t>
            </a:r>
            <a:r>
              <a:rPr lang="ru-RU" sz="700" dirty="0" smtClean="0">
                <a:solidFill>
                  <a:schemeClr val="hlink"/>
                </a:solidFill>
              </a:rPr>
              <a:t>227-41-27 / 8 </a:t>
            </a:r>
            <a:r>
              <a:rPr lang="ru-RU" sz="700" dirty="0">
                <a:solidFill>
                  <a:schemeClr val="hlink"/>
                </a:solidFill>
              </a:rPr>
              <a:t>(843) 227-41-86</a:t>
            </a:r>
          </a:p>
          <a:p>
            <a:endParaRPr lang="ru-RU" sz="700" dirty="0">
              <a:solidFill>
                <a:schemeClr val="hlink"/>
              </a:solidFill>
            </a:endParaRPr>
          </a:p>
          <a:p>
            <a:r>
              <a:rPr lang="en-US" sz="700" i="1" u="sng" dirty="0" smtClean="0">
                <a:solidFill>
                  <a:schemeClr val="hlink"/>
                </a:solidFill>
              </a:rPr>
              <a:t>Timerjazancev@himgrad.ru</a:t>
            </a:r>
            <a:endParaRPr lang="ru-RU" sz="700" i="1" u="sng" dirty="0" smtClean="0">
              <a:solidFill>
                <a:schemeClr val="hlink"/>
              </a:solidFill>
            </a:endParaRPr>
          </a:p>
          <a:p>
            <a:r>
              <a:rPr lang="en-US" sz="700" i="1" u="sng" dirty="0" smtClean="0">
                <a:solidFill>
                  <a:schemeClr val="hlink"/>
                </a:solidFill>
              </a:rPr>
              <a:t>gumerov@himgrad.ru</a:t>
            </a:r>
            <a:endParaRPr lang="en-US" sz="700" i="1" u="sng" dirty="0">
              <a:solidFill>
                <a:schemeClr val="hlink"/>
              </a:solidFill>
            </a:endParaRPr>
          </a:p>
          <a:p>
            <a:pPr algn="r"/>
            <a:r>
              <a:rPr lang="ru-RU" sz="800" i="1" dirty="0" smtClean="0">
                <a:solidFill>
                  <a:schemeClr val="hlink"/>
                </a:solidFill>
              </a:rPr>
              <a:t>                                                                                     </a:t>
            </a:r>
          </a:p>
          <a:p>
            <a:pPr algn="r"/>
            <a:r>
              <a:rPr lang="ru-RU" sz="600" b="1" i="1" u="sng" dirty="0" smtClean="0">
                <a:solidFill>
                  <a:srgbClr val="FF0000"/>
                </a:solidFill>
              </a:rPr>
              <a:t>*Услуги пропускного режима ООО «Химград» предоставляются только организациям заключившим Договор на оказание услуг пропускного режима</a:t>
            </a:r>
          </a:p>
          <a:p>
            <a:pPr algn="r"/>
            <a:r>
              <a:rPr lang="ru-RU" sz="600" b="1" i="1" u="sng" dirty="0" smtClean="0">
                <a:solidFill>
                  <a:srgbClr val="FF0000"/>
                </a:solidFill>
              </a:rPr>
              <a:t>**Право доступа к возможности </a:t>
            </a:r>
            <a:r>
              <a:rPr lang="en-US" sz="600" b="1" i="1" u="sng" dirty="0" smtClean="0">
                <a:solidFill>
                  <a:srgbClr val="FF0000"/>
                </a:solidFill>
              </a:rPr>
              <a:t>WEB</a:t>
            </a:r>
            <a:r>
              <a:rPr lang="ru-RU" sz="600" b="1" i="1" u="sng" dirty="0" smtClean="0">
                <a:solidFill>
                  <a:srgbClr val="FF0000"/>
                </a:solidFill>
              </a:rPr>
              <a:t> заказа пропусков предоставляется организациям заключившим Договор на оказание услуг пропускного режима</a:t>
            </a:r>
            <a:endParaRPr lang="ru-RU" sz="700" b="1" i="1" u="sng" dirty="0">
              <a:solidFill>
                <a:schemeClr val="hlink"/>
              </a:solidFill>
            </a:endParaRPr>
          </a:p>
        </p:txBody>
      </p:sp>
      <p:sp>
        <p:nvSpPr>
          <p:cNvPr id="56" name="Прямоугольник 55"/>
          <p:cNvSpPr/>
          <p:nvPr/>
        </p:nvSpPr>
        <p:spPr>
          <a:xfrm>
            <a:off x="4590908" y="896755"/>
            <a:ext cx="157439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b="1" dirty="0" smtClean="0">
                <a:solidFill>
                  <a:srgbClr val="CC3300"/>
                </a:solidFill>
                <a:latin typeface="Calibri" pitchFamily="34" charset="0"/>
              </a:rPr>
              <a:t>При необходимости**</a:t>
            </a:r>
          </a:p>
        </p:txBody>
      </p:sp>
      <p:sp>
        <p:nvSpPr>
          <p:cNvPr id="15" name="Стрелка вниз 14"/>
          <p:cNvSpPr/>
          <p:nvPr/>
        </p:nvSpPr>
        <p:spPr>
          <a:xfrm>
            <a:off x="1189052" y="1933966"/>
            <a:ext cx="142876" cy="923578"/>
          </a:xfrm>
          <a:prstGeom prst="downArrow">
            <a:avLst/>
          </a:prstGeom>
          <a:gradFill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" name="Стрелка вправо 1"/>
          <p:cNvSpPr/>
          <p:nvPr/>
        </p:nvSpPr>
        <p:spPr>
          <a:xfrm>
            <a:off x="3590740" y="1310734"/>
            <a:ext cx="414324" cy="123111"/>
          </a:xfrm>
          <a:prstGeom prst="rightArrow">
            <a:avLst/>
          </a:prstGeom>
          <a:gradFill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ru-RU"/>
          </a:p>
        </p:txBody>
      </p:sp>
      <p:sp>
        <p:nvSpPr>
          <p:cNvPr id="17" name="Стрелка вниз 16"/>
          <p:cNvSpPr/>
          <p:nvPr/>
        </p:nvSpPr>
        <p:spPr>
          <a:xfrm>
            <a:off x="5495154" y="1907704"/>
            <a:ext cx="142876" cy="720079"/>
          </a:xfrm>
          <a:prstGeom prst="downArrow">
            <a:avLst/>
          </a:prstGeom>
          <a:gradFill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7476" y="1979711"/>
            <a:ext cx="2226528" cy="175566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904</TotalTime>
  <Words>266</Words>
  <Application>Microsoft Office PowerPoint</Application>
  <PresentationFormat>Экран (4:3)</PresentationFormat>
  <Paragraphs>36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Порядок получения услуг пропускного режима ООО "Химград" *</vt:lpstr>
    </vt:vector>
  </TitlesOfParts>
  <Company>***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Порядок получения и оформления ордера на земляные работы в технополисе Химград</dc:title>
  <dc:creator>Пользователь</dc:creator>
  <cp:lastModifiedBy>Admin</cp:lastModifiedBy>
  <cp:revision>113</cp:revision>
  <cp:lastPrinted>2014-07-24T13:41:11Z</cp:lastPrinted>
  <dcterms:created xsi:type="dcterms:W3CDTF">2011-03-23T07:21:32Z</dcterms:created>
  <dcterms:modified xsi:type="dcterms:W3CDTF">2014-12-24T08:23:19Z</dcterms:modified>
</cp:coreProperties>
</file>