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6" r:id="rId1"/>
  </p:sldMasterIdLst>
  <p:notesMasterIdLst>
    <p:notesMasterId r:id="rId10"/>
  </p:notesMasterIdLst>
  <p:handoutMasterIdLst>
    <p:handoutMasterId r:id="rId11"/>
  </p:handoutMasterIdLst>
  <p:sldIdLst>
    <p:sldId id="403" r:id="rId2"/>
    <p:sldId id="432" r:id="rId3"/>
    <p:sldId id="433" r:id="rId4"/>
    <p:sldId id="442" r:id="rId5"/>
    <p:sldId id="447" r:id="rId6"/>
    <p:sldId id="448" r:id="rId7"/>
    <p:sldId id="446" r:id="rId8"/>
    <p:sldId id="407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97" userDrawn="1">
          <p15:clr>
            <a:srgbClr val="A4A3A4"/>
          </p15:clr>
        </p15:guide>
        <p15:guide id="3" pos="464" userDrawn="1">
          <p15:clr>
            <a:srgbClr val="A4A3A4"/>
          </p15:clr>
        </p15:guide>
        <p15:guide id="4" pos="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1"/>
    <a:srgbClr val="195E81"/>
    <a:srgbClr val="DEEBF7"/>
    <a:srgbClr val="FAEBDC"/>
    <a:srgbClr val="782E40"/>
    <a:srgbClr val="F0D8DE"/>
    <a:srgbClr val="96D2EC"/>
    <a:srgbClr val="113E55"/>
    <a:srgbClr val="1F3485"/>
    <a:srgbClr val="E18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84860" autoAdjust="0"/>
  </p:normalViewPr>
  <p:slideViewPr>
    <p:cSldViewPr snapToGrid="0" showGuides="1">
      <p:cViewPr varScale="1">
        <p:scale>
          <a:sx n="63" d="100"/>
          <a:sy n="63" d="100"/>
        </p:scale>
        <p:origin x="798" y="72"/>
      </p:cViewPr>
      <p:guideLst>
        <p:guide orient="horz" pos="2205"/>
        <p:guide pos="2897"/>
        <p:guide pos="464"/>
        <p:guide pos="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2172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/>
            </a:lvl1pPr>
          </a:lstStyle>
          <a:p>
            <a:fld id="{1884357D-2C4C-4D1D-9B83-7CF08BCB878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/>
            </a:lvl1pPr>
          </a:lstStyle>
          <a:p>
            <a:fld id="{4DBAF4A9-4548-479E-8916-83FE1CA0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7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/>
            </a:lvl1pPr>
          </a:lstStyle>
          <a:p>
            <a:fld id="{6CF741F9-9133-42B5-96CD-FAAA506500B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0846" tIns="45423" rIns="90846" bIns="454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/>
            </a:lvl1pPr>
          </a:lstStyle>
          <a:p>
            <a:fld id="{5BC8EA35-FCE6-475F-8CEA-6216B4242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5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4FE5-A658-4EE6-A501-B289C39A2B4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8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9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2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7252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8806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9118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0" y="2665928"/>
            <a:ext cx="5297021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4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_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4748" y="1"/>
            <a:ext cx="8539252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70397" y="5399742"/>
            <a:ext cx="2743200" cy="273844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26.09.2019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6538898" y="3656820"/>
            <a:ext cx="4936360" cy="273844"/>
          </a:xfrm>
        </p:spPr>
        <p:txBody>
          <a:bodyPr/>
          <a:lstStyle>
            <a:lvl1pPr>
              <a:defRPr sz="825">
                <a:solidFill>
                  <a:srgbClr val="96D2EC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8880" y="6261924"/>
            <a:ext cx="389204" cy="365125"/>
          </a:xfrm>
        </p:spPr>
        <p:txBody>
          <a:bodyPr/>
          <a:lstStyle>
            <a:lvl1pPr algn="ctr">
              <a:defRPr sz="12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0163" y="403770"/>
            <a:ext cx="389163" cy="518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720" y="-265736"/>
            <a:ext cx="9291110" cy="73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_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719" y="-158038"/>
            <a:ext cx="9249958" cy="735241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70397" y="5399742"/>
            <a:ext cx="2743200" cy="273844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26.09.2019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6538898" y="3656820"/>
            <a:ext cx="4936360" cy="273844"/>
          </a:xfrm>
        </p:spPr>
        <p:txBody>
          <a:bodyPr/>
          <a:lstStyle>
            <a:lvl1pPr>
              <a:defRPr sz="825">
                <a:solidFill>
                  <a:srgbClr val="96D2EC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8880" y="6261924"/>
            <a:ext cx="389204" cy="365125"/>
          </a:xfrm>
        </p:spPr>
        <p:txBody>
          <a:bodyPr/>
          <a:lstStyle>
            <a:lvl1pPr algn="ctr">
              <a:defRPr sz="12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2133" y="433636"/>
            <a:ext cx="386298" cy="5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азовый_свет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720" y="-198948"/>
            <a:ext cx="9291110" cy="738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4748" y="1"/>
            <a:ext cx="7551932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70397" y="5399742"/>
            <a:ext cx="2743200" cy="273844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26.09.2019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6538898" y="3656820"/>
            <a:ext cx="4936360" cy="273844"/>
          </a:xfrm>
        </p:spPr>
        <p:txBody>
          <a:bodyPr/>
          <a:lstStyle>
            <a:lvl1pPr>
              <a:defRPr sz="825">
                <a:solidFill>
                  <a:srgbClr val="195E81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8880" y="6261924"/>
            <a:ext cx="389204" cy="365125"/>
          </a:xfrm>
        </p:spPr>
        <p:txBody>
          <a:bodyPr/>
          <a:lstStyle>
            <a:lvl1pPr algn="ctr">
              <a:defRPr sz="12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97656" y="1325563"/>
            <a:ext cx="8499835" cy="5332917"/>
          </a:xfrm>
        </p:spPr>
        <p:txBody>
          <a:bodyPr/>
          <a:lstStyle>
            <a:lvl1pPr marL="171450" indent="-17145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1pPr>
            <a:lvl2pPr marL="514350" indent="-17145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2pPr>
            <a:lvl3pPr marL="857250" indent="-17145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3pPr>
            <a:lvl4pPr marL="1200150" indent="-17145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4pPr>
            <a:lvl5pPr marL="1543050" indent="-17145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0163" y="403770"/>
            <a:ext cx="389163" cy="518022"/>
          </a:xfrm>
          <a:prstGeom prst="rect">
            <a:avLst/>
          </a:prstGeom>
        </p:spPr>
      </p:pic>
      <p:pic>
        <p:nvPicPr>
          <p:cNvPr id="56423" name="Picture 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267200"/>
            <a:ext cx="24479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4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69900"/>
            <a:ext cx="304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5" name="Picture 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210300"/>
            <a:ext cx="428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6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241300"/>
            <a:ext cx="10477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7" name="Picture 1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82700"/>
            <a:ext cx="12096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5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2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571" y="2665928"/>
            <a:ext cx="3704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0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3216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5554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885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101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4274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0974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0516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4141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EDD2-86A2-4601-8D88-6B41B89AE5B5}" type="datetime1">
              <a:rPr lang="ru-RU" smtClean="0"/>
              <a:t>26.09.2019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8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791" r:id="rId14"/>
    <p:sldLayoutId id="2147483794" r:id="rId15"/>
    <p:sldLayoutId id="2147483790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1076" y="3108505"/>
            <a:ext cx="8073341" cy="19704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350"/>
              </a:spcBef>
            </a:pPr>
            <a:r>
              <a:rPr lang="ru-RU" sz="2250" dirty="0">
                <a:latin typeface="+mn-lt"/>
                <a:cs typeface="Arial" panose="020B0604020202020204" pitchFamily="34" charset="0"/>
              </a:rPr>
              <a:t>ИНВЕСТИЦИОННО-ВЕНЧУРНЫЙ ФОНД РЕСПУБЛИКИ ТАТАРСТАН</a:t>
            </a:r>
            <a:br>
              <a:rPr lang="ru-RU" sz="2250" dirty="0">
                <a:latin typeface="+mn-lt"/>
                <a:cs typeface="Arial" panose="020B0604020202020204" pitchFamily="34" charset="0"/>
              </a:rPr>
            </a:br>
            <a:r>
              <a:rPr lang="ru-RU" sz="2250" dirty="0">
                <a:latin typeface="+mn-lt"/>
                <a:cs typeface="Arial" panose="020B0604020202020204" pitchFamily="34" charset="0"/>
              </a:rPr>
              <a:t>ФОНД РАЗВИТИЯ ПРОМЫШЛЕННОСТИ </a:t>
            </a:r>
            <a:br>
              <a:rPr lang="ru-RU" sz="2250" dirty="0">
                <a:latin typeface="+mn-lt"/>
                <a:cs typeface="Arial" panose="020B0604020202020204" pitchFamily="34" charset="0"/>
              </a:rPr>
            </a:br>
            <a:r>
              <a:rPr lang="ru-RU" sz="2250" dirty="0">
                <a:latin typeface="+mn-lt"/>
                <a:cs typeface="Arial" panose="020B0604020202020204" pitchFamily="34" charset="0"/>
              </a:rPr>
              <a:t>СОВМЕСТНЫЕ ЗАЙМЫ</a:t>
            </a:r>
            <a:endParaRPr lang="ru-RU" sz="225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345" y="1730530"/>
            <a:ext cx="1329274" cy="1327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276" y="1917122"/>
            <a:ext cx="3128138" cy="9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+mn-lt"/>
                <a:cs typeface="Arial" panose="020B0604020202020204" pitchFamily="34" charset="0"/>
              </a:rPr>
              <a:t>О ПРОГРАММАХ СОФИНАНСИРОВАНИЯ ФРП В ТАТАРСТАНЕ</a:t>
            </a:r>
            <a:endParaRPr lang="ru-RU" sz="2100" dirty="0">
              <a:latin typeface="+mn-lt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6D2EC"/>
                </a:solidFill>
              </a:rPr>
              <a:t>ИНВЕСТИЦИОННО-ВЕНЧУРНЫЙ ФОНД РЕСПУБЛИКИ ТАТАРСТАН</a:t>
            </a:r>
            <a:endParaRPr lang="ru-RU" dirty="0">
              <a:solidFill>
                <a:srgbClr val="96D2E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CFF0-FDE3-4B5E-9DFB-6B5A3DA2DCD5}" type="slidenum">
              <a:rPr lang="ru-RU" sz="1500"/>
              <a:pPr/>
              <a:t>2</a:t>
            </a:fld>
            <a:endParaRPr lang="ru-RU" sz="1500" dirty="0"/>
          </a:p>
        </p:txBody>
      </p:sp>
      <p:sp>
        <p:nvSpPr>
          <p:cNvPr id="12" name="Объект 9"/>
          <p:cNvSpPr txBox="1">
            <a:spLocks/>
          </p:cNvSpPr>
          <p:nvPr/>
        </p:nvSpPr>
        <p:spPr>
          <a:xfrm>
            <a:off x="1162641" y="2744883"/>
            <a:ext cx="2804581" cy="12803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Clr>
                <a:srgbClr val="195E81"/>
              </a:buClr>
              <a:buNone/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Инвестиционно-венчурный фонд Республики Татарстан создан в 2004году.</a:t>
            </a:r>
          </a:p>
          <a:p>
            <a:pPr marL="0" indent="0">
              <a:spcBef>
                <a:spcPts val="450"/>
              </a:spcBef>
              <a:buClr>
                <a:srgbClr val="195E81"/>
              </a:buClr>
              <a:buNone/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С 2016 года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является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уполномоченным органом Фонда развития промышленности на территории Республики Татарстан.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6425" y="1663082"/>
            <a:ext cx="1026101" cy="1024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855" y="1861196"/>
            <a:ext cx="2026178" cy="663208"/>
          </a:xfrm>
          <a:prstGeom prst="rect">
            <a:avLst/>
          </a:prstGeom>
        </p:spPr>
      </p:pic>
      <p:sp>
        <p:nvSpPr>
          <p:cNvPr id="14" name="Объект 9"/>
          <p:cNvSpPr txBox="1">
            <a:spLocks/>
          </p:cNvSpPr>
          <p:nvPr/>
        </p:nvSpPr>
        <p:spPr>
          <a:xfrm>
            <a:off x="5199915" y="2752188"/>
            <a:ext cx="2700000" cy="11675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Фонд развития промышленности основан для модернизации российской промышленности, организации новых производств и обеспечения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импортозамещения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944" y="4039236"/>
            <a:ext cx="8400745" cy="1740149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 w="0"/>
                <a:solidFill>
                  <a:srgbClr val="195E81"/>
                </a:solidFill>
              </a:rPr>
              <a:t>ЛЬГОТНЫЕ УСЛОВИЯ СОФИНАНСИРОВАНИЯ ПРОЕКТОВ</a:t>
            </a:r>
          </a:p>
          <a:p>
            <a:pPr algn="ctr"/>
            <a:r>
              <a:rPr lang="ru-RU" sz="1350" dirty="0">
                <a:ln w="0"/>
                <a:solidFill>
                  <a:srgbClr val="195E81"/>
                </a:solidFill>
              </a:rPr>
              <a:t>на </a:t>
            </a:r>
            <a:r>
              <a:rPr lang="ru-RU" sz="1350" dirty="0">
                <a:ln w="0"/>
                <a:solidFill>
                  <a:srgbClr val="195E81"/>
                </a:solidFill>
              </a:rPr>
              <a:t>конкурсной основе </a:t>
            </a:r>
            <a:r>
              <a:rPr lang="ru-RU" sz="1350" dirty="0">
                <a:ln w="0"/>
                <a:solidFill>
                  <a:srgbClr val="195E81"/>
                </a:solidFill>
              </a:rPr>
              <a:t>предоставляется </a:t>
            </a:r>
            <a:r>
              <a:rPr lang="ru-RU" sz="1350" dirty="0">
                <a:ln w="0"/>
                <a:solidFill>
                  <a:srgbClr val="195E81"/>
                </a:solidFill>
              </a:rPr>
              <a:t>льготное заёмное </a:t>
            </a:r>
            <a:r>
              <a:rPr lang="ru-RU" sz="1350" dirty="0" err="1">
                <a:ln w="0"/>
                <a:solidFill>
                  <a:srgbClr val="195E81"/>
                </a:solidFill>
              </a:rPr>
              <a:t>софинансирование</a:t>
            </a:r>
            <a:r>
              <a:rPr lang="ru-RU" sz="1350" dirty="0">
                <a:ln w="0"/>
                <a:solidFill>
                  <a:srgbClr val="195E81"/>
                </a:solidFill>
              </a:rPr>
              <a:t> проектам, направленным на </a:t>
            </a:r>
            <a:r>
              <a:rPr lang="ru-RU" sz="1350" dirty="0" err="1">
                <a:ln w="0"/>
                <a:solidFill>
                  <a:srgbClr val="195E81"/>
                </a:solidFill>
              </a:rPr>
              <a:t>импортозамещение</a:t>
            </a:r>
            <a:r>
              <a:rPr lang="ru-RU" sz="1350" dirty="0">
                <a:ln w="0"/>
                <a:solidFill>
                  <a:srgbClr val="195E81"/>
                </a:solidFill>
              </a:rPr>
              <a:t> и производство конкурентоспособной продукции гражданского </a:t>
            </a:r>
            <a:r>
              <a:rPr lang="ru-RU" sz="1350" dirty="0">
                <a:ln w="0"/>
                <a:solidFill>
                  <a:srgbClr val="195E81"/>
                </a:solidFill>
              </a:rPr>
              <a:t>назначения</a:t>
            </a:r>
          </a:p>
          <a:p>
            <a:pPr algn="ctr"/>
            <a:r>
              <a:rPr lang="ru-RU" dirty="0">
                <a:ln w="0"/>
                <a:solidFill>
                  <a:srgbClr val="195E81"/>
                </a:solidFill>
              </a:rPr>
              <a:t>по программам «Проекты </a:t>
            </a:r>
            <a:r>
              <a:rPr lang="ru-RU" dirty="0">
                <a:ln w="0"/>
                <a:solidFill>
                  <a:srgbClr val="195E81"/>
                </a:solidFill>
              </a:rPr>
              <a:t>развития</a:t>
            </a:r>
            <a:r>
              <a:rPr lang="ru-RU" dirty="0">
                <a:ln w="0"/>
                <a:solidFill>
                  <a:srgbClr val="195E81"/>
                </a:solidFill>
              </a:rPr>
              <a:t>»</a:t>
            </a:r>
            <a:r>
              <a:rPr lang="en-US" dirty="0">
                <a:ln w="0"/>
                <a:solidFill>
                  <a:srgbClr val="195E81"/>
                </a:solidFill>
              </a:rPr>
              <a:t> </a:t>
            </a:r>
            <a:r>
              <a:rPr lang="ru-RU" dirty="0">
                <a:ln w="0"/>
                <a:solidFill>
                  <a:srgbClr val="195E81"/>
                </a:solidFill>
              </a:rPr>
              <a:t>и «Комплектующие изделия»</a:t>
            </a:r>
            <a:endParaRPr lang="ru-RU" dirty="0">
              <a:ln w="0"/>
              <a:solidFill>
                <a:srgbClr val="195E81"/>
              </a:solidFill>
            </a:endParaRPr>
          </a:p>
          <a:p>
            <a:pPr algn="ctr"/>
            <a:r>
              <a:rPr lang="ru-RU" dirty="0">
                <a:ln w="0"/>
                <a:solidFill>
                  <a:srgbClr val="195E81"/>
                </a:solidFill>
              </a:rPr>
              <a:t>по ставке </a:t>
            </a:r>
            <a:r>
              <a:rPr lang="ru-RU" b="1" dirty="0">
                <a:ln w="0"/>
                <a:solidFill>
                  <a:srgbClr val="195E81"/>
                </a:solidFill>
              </a:rPr>
              <a:t>от 1 до 5</a:t>
            </a:r>
            <a:r>
              <a:rPr lang="ru-RU" b="1" dirty="0">
                <a:ln w="0"/>
                <a:solidFill>
                  <a:srgbClr val="195E81"/>
                </a:solidFill>
              </a:rPr>
              <a:t>%</a:t>
            </a:r>
            <a:r>
              <a:rPr lang="ru-RU" dirty="0">
                <a:ln w="0"/>
                <a:solidFill>
                  <a:srgbClr val="195E81"/>
                </a:solidFill>
              </a:rPr>
              <a:t> годовых сроком </a:t>
            </a:r>
            <a:r>
              <a:rPr lang="ru-RU" b="1" dirty="0">
                <a:ln w="0"/>
                <a:solidFill>
                  <a:srgbClr val="195E81"/>
                </a:solidFill>
              </a:rPr>
              <a:t>до 5 лет  </a:t>
            </a:r>
            <a:r>
              <a:rPr lang="ru-RU" dirty="0">
                <a:ln w="0"/>
                <a:solidFill>
                  <a:srgbClr val="195E81"/>
                </a:solidFill>
              </a:rPr>
              <a:t>в объеме </a:t>
            </a:r>
            <a:r>
              <a:rPr lang="ru-RU" b="1" dirty="0">
                <a:ln w="0"/>
                <a:solidFill>
                  <a:srgbClr val="195E81"/>
                </a:solidFill>
              </a:rPr>
              <a:t>от 20 до 100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584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4749" y="1107256"/>
            <a:ext cx="8054132" cy="472274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+mn-lt"/>
                <a:cs typeface="Arial" panose="020B0604020202020204" pitchFamily="34" charset="0"/>
              </a:rPr>
              <a:t>УСЛОВИЯ ПРОГРАММ</a:t>
            </a:r>
            <a:endParaRPr lang="ru-RU" sz="2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748" y="1851421"/>
            <a:ext cx="3669744" cy="397611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</a:pPr>
            <a:endParaRPr lang="ru-RU" sz="13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Сумма 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займа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20-100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млн руб.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3% 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первые 3 года 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при банковской гарантии)</a:t>
            </a:r>
          </a:p>
          <a:p>
            <a:pPr algn="ctr" fontAlgn="ctr"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5% 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при других видах обеспечения</a:t>
            </a:r>
          </a:p>
          <a:p>
            <a:pPr algn="ctr" fontAlgn="ctr"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Ставки могут быть снижены на 2% годовых при закупке отечественного оборудования на сумму ≥ 50% суммы займа</a:t>
            </a:r>
          </a:p>
          <a:p>
            <a:pPr algn="ctr" fontAlgn="ctr">
              <a:lnSpc>
                <a:spcPct val="107000"/>
              </a:lnSpc>
            </a:pP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1% при условии экспорта новой продукции на сумму ≥ 50% суммы займа в год </a:t>
            </a:r>
          </a:p>
          <a:p>
            <a:pPr algn="ctr" fontAlgn="ctr">
              <a:lnSpc>
                <a:spcPct val="107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Общий бюджет проекта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от 40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млн руб.</a:t>
            </a:r>
          </a:p>
          <a:p>
            <a:pPr algn="ctr" fontAlgn="ctr">
              <a:lnSpc>
                <a:spcPct val="80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Целевой 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объем продаж новой продукции</a:t>
            </a:r>
            <a:r>
              <a:rPr lang="ru-RU" sz="1500" cap="all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500" cap="all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не менее 50%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marR="125730" algn="ctr" fontAlgn="ctr">
              <a:lnSpc>
                <a:spcPct val="80000"/>
              </a:lnSpc>
            </a:pP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от суммы займа в 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год, начиная 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со 2 года серийного производства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со стороны заявителя, частных инвесторов или банков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≥ 50%</a:t>
            </a: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бюджета проекта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05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том числе за счет 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собственных средств/средств </a:t>
            </a:r>
            <a:r>
              <a:rPr lang="ru-RU" sz="10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акционера</a:t>
            </a:r>
            <a:endParaRPr lang="ru-R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≥ 15% от суммы займа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в объеме суммы займа и процентов за весь срок пользования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80000"/>
              </a:lnSpc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5959" y="1851421"/>
            <a:ext cx="3858281" cy="3931835"/>
          </a:xfrm>
          <a:prstGeom prst="rect">
            <a:avLst/>
          </a:prstGeom>
          <a:solidFill>
            <a:srgbClr val="1345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fontAlgn="ctr">
              <a:lnSpc>
                <a:spcPct val="107000"/>
              </a:lnSpc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07000"/>
              </a:lnSpc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Сумма займа 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20-100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млн руб.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07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1%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первые 3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года</a:t>
            </a:r>
            <a:r>
              <a:rPr lang="en-US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ctr">
              <a:lnSpc>
                <a:spcPct val="80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оставшийся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срок</a:t>
            </a:r>
            <a:endParaRPr lang="en-US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ctr">
              <a:lnSpc>
                <a:spcPct val="107000"/>
              </a:lnSpc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Общий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проекта 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 руб.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Целевой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объем продаж новой продукции</a:t>
            </a:r>
            <a:r>
              <a:rPr lang="ru-RU" sz="1500" cap="all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500" cap="all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менее 30%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marR="125730" algn="ctr" fontAlgn="ctr">
              <a:lnSpc>
                <a:spcPct val="80000"/>
              </a:lnSpc>
            </a:pPr>
            <a:r>
              <a:rPr lang="ru-RU" sz="10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суммы займа в </a:t>
            </a:r>
            <a:r>
              <a:rPr lang="ru-RU" sz="10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год, начиная </a:t>
            </a:r>
            <a:r>
              <a:rPr lang="ru-RU" sz="10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2 года серийного производства.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80000"/>
              </a:lnSpc>
            </a:pPr>
            <a:r>
              <a:rPr lang="ru-RU" sz="10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финансирование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стороны заявителя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en-US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частных инвесторов или банков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 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бюджета проекта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1350" b="1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объеме суммы займа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процентов за весь срок пользования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825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748" y="1484316"/>
            <a:ext cx="3669744" cy="26955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«ПРОЕКТЫ </a:t>
            </a:r>
            <a:r>
              <a:rPr lang="ru-RU" sz="21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РАЗВИТИЯ»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6329" y="1484316"/>
            <a:ext cx="4260715" cy="3405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«КОМПЛЕКТУЮЩИЕ ИЗДЕЛИЯ»</a:t>
            </a:r>
          </a:p>
        </p:txBody>
      </p:sp>
    </p:spTree>
    <p:extLst>
      <p:ext uri="{BB962C8B-B14F-4D97-AF65-F5344CB8AC3E}">
        <p14:creationId xmlns:p14="http://schemas.microsoft.com/office/powerpoint/2010/main" val="2595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49" y="935378"/>
            <a:ext cx="8539252" cy="819150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+mn-lt"/>
              </a:rPr>
              <a:t>ЦЕЛЕВОЕ НАЗНАЧЕНИЕ ЗАЙМА</a:t>
            </a:r>
            <a:endParaRPr lang="ru-RU" sz="2100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218" y="3673373"/>
            <a:ext cx="8502300" cy="1963495"/>
          </a:xfrm>
          <a:prstGeom prst="rect">
            <a:avLst/>
          </a:prstGeom>
          <a:solidFill>
            <a:srgbClr val="13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ЗАЕМНЫЕ СРЕДСТВА НЕ МОГУТ БЫТЬ ИСПОЛЬЗОВАНЫ НА:</a:t>
            </a:r>
          </a:p>
          <a:p>
            <a:r>
              <a:rPr lang="ru-RU" sz="1500" dirty="0"/>
              <a:t>Строительство </a:t>
            </a:r>
            <a:r>
              <a:rPr lang="ru-RU" sz="1500" dirty="0"/>
              <a:t>или капитальный ремонт зданий, сооружений, коммуникаций;</a:t>
            </a:r>
          </a:p>
          <a:p>
            <a:r>
              <a:rPr lang="ru-RU" sz="1500" dirty="0"/>
              <a:t>Приобретение </a:t>
            </a:r>
            <a:r>
              <a:rPr lang="ru-RU" sz="1500" dirty="0"/>
              <a:t>сырья и ресурсов для выпуска промышленных партий продукции [по программе Комплектующие изделия </a:t>
            </a:r>
            <a:r>
              <a:rPr lang="ru-RU" sz="1500" dirty="0"/>
              <a:t>на пилотную партию до </a:t>
            </a:r>
            <a:r>
              <a:rPr lang="ru-RU" sz="1500" dirty="0"/>
              <a:t>50%]</a:t>
            </a:r>
          </a:p>
          <a:p>
            <a:r>
              <a:rPr lang="ru-RU" sz="1500" dirty="0"/>
              <a:t>Рефинансирование </a:t>
            </a:r>
            <a:r>
              <a:rPr lang="ru-RU" sz="1500" dirty="0"/>
              <a:t>заемных средств и погашение кредиторской задолженности и иных обязательств</a:t>
            </a:r>
          </a:p>
          <a:p>
            <a:r>
              <a:rPr lang="ru-RU" sz="1500" dirty="0"/>
              <a:t>Уплата </a:t>
            </a:r>
            <a:r>
              <a:rPr lang="ru-RU" sz="1500" dirty="0"/>
              <a:t>процентов по заемным средствам, в том числе по Займу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108" y="1638547"/>
            <a:ext cx="8502300" cy="1901422"/>
          </a:xfrm>
          <a:prstGeom prst="rect">
            <a:avLst/>
          </a:prstGeom>
          <a:solidFill>
            <a:srgbClr val="DEEBF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1A6588"/>
              </a:buClr>
            </a:pPr>
            <a:r>
              <a:rPr lang="ru-RU" sz="2400" dirty="0">
                <a:ln w="0"/>
                <a:solidFill>
                  <a:srgbClr val="1A6588"/>
                </a:solidFill>
              </a:rPr>
              <a:t>ЗАЕМНЫЕ СРЕДСТВА МОГУТ БЫТЬ ИСПОЛЬЗОВАНЫ НА:</a:t>
            </a:r>
          </a:p>
          <a:p>
            <a:pPr>
              <a:buClr>
                <a:srgbClr val="1A6588"/>
              </a:buClr>
            </a:pPr>
            <a:r>
              <a:rPr lang="ru-RU" sz="1500" dirty="0">
                <a:ln w="0"/>
                <a:solidFill>
                  <a:srgbClr val="195E81"/>
                </a:solidFill>
              </a:rPr>
              <a:t>Разработку нового продукта или </a:t>
            </a:r>
            <a:r>
              <a:rPr lang="ru-RU" sz="1500" dirty="0">
                <a:ln w="0"/>
                <a:solidFill>
                  <a:srgbClr val="195E81"/>
                </a:solidFill>
              </a:rPr>
              <a:t>технологии </a:t>
            </a:r>
          </a:p>
          <a:p>
            <a:pPr>
              <a:buClr>
                <a:srgbClr val="1A6588"/>
              </a:buClr>
            </a:pPr>
            <a:r>
              <a:rPr lang="ru-RU" sz="1500" dirty="0">
                <a:ln w="0"/>
                <a:solidFill>
                  <a:srgbClr val="195E81"/>
                </a:solidFill>
              </a:rPr>
              <a:t>Разработка ТЭО</a:t>
            </a:r>
          </a:p>
          <a:p>
            <a:pPr>
              <a:buClr>
                <a:srgbClr val="1A6588"/>
              </a:buClr>
            </a:pPr>
            <a:r>
              <a:rPr lang="ru-RU" sz="1500" dirty="0">
                <a:ln w="0"/>
                <a:solidFill>
                  <a:srgbClr val="195E81"/>
                </a:solidFill>
              </a:rPr>
              <a:t>Приобретение прав на результаты интеллектуальной деятельности</a:t>
            </a:r>
          </a:p>
          <a:p>
            <a:pPr>
              <a:buClr>
                <a:srgbClr val="1A6588"/>
              </a:buClr>
            </a:pPr>
            <a:r>
              <a:rPr lang="ru-RU" sz="1500" dirty="0">
                <a:ln w="0"/>
                <a:solidFill>
                  <a:srgbClr val="195E81"/>
                </a:solidFill>
              </a:rPr>
              <a:t>Инженерные </a:t>
            </a:r>
            <a:r>
              <a:rPr lang="ru-RU" sz="1500" dirty="0">
                <a:ln w="0"/>
                <a:solidFill>
                  <a:srgbClr val="195E81"/>
                </a:solidFill>
              </a:rPr>
              <a:t>изыскания и разработка проектной документации</a:t>
            </a:r>
          </a:p>
          <a:p>
            <a:pPr>
              <a:buClr>
                <a:srgbClr val="1A6588"/>
              </a:buClr>
            </a:pPr>
            <a:r>
              <a:rPr lang="ru-RU" sz="1500" dirty="0">
                <a:ln w="0"/>
                <a:solidFill>
                  <a:srgbClr val="195E81"/>
                </a:solidFill>
              </a:rPr>
              <a:t>Приобретение </a:t>
            </a:r>
            <a:r>
              <a:rPr lang="ru-RU" sz="1500" dirty="0">
                <a:ln w="0"/>
                <a:solidFill>
                  <a:srgbClr val="195E81"/>
                </a:solidFill>
              </a:rPr>
              <a:t>технологического </a:t>
            </a:r>
            <a:r>
              <a:rPr lang="ru-RU" sz="1500" dirty="0">
                <a:ln w="0"/>
                <a:solidFill>
                  <a:srgbClr val="195E81"/>
                </a:solidFill>
              </a:rPr>
              <a:t>оборудования</a:t>
            </a:r>
            <a:endParaRPr lang="ru-RU" sz="1350" dirty="0">
              <a:ln w="0"/>
              <a:solidFill>
                <a:srgbClr val="195E81"/>
              </a:solidFill>
            </a:endParaRPr>
          </a:p>
          <a:p>
            <a:pPr>
              <a:buClr>
                <a:srgbClr val="1A6588"/>
              </a:buClr>
            </a:pPr>
            <a:r>
              <a:rPr lang="ru-RU" sz="1500" dirty="0">
                <a:ln w="0"/>
                <a:solidFill>
                  <a:srgbClr val="195E81"/>
                </a:solidFill>
              </a:rPr>
              <a:t>Общехозяйственные </a:t>
            </a:r>
            <a:r>
              <a:rPr lang="ru-RU" sz="1500" dirty="0">
                <a:ln w="0"/>
                <a:solidFill>
                  <a:srgbClr val="195E81"/>
                </a:solidFill>
              </a:rPr>
              <a:t>расходы </a:t>
            </a:r>
            <a:r>
              <a:rPr lang="ru-RU" sz="1350" dirty="0">
                <a:ln w="0"/>
                <a:solidFill>
                  <a:srgbClr val="195E81"/>
                </a:solidFill>
              </a:rPr>
              <a:t>[не более </a:t>
            </a:r>
            <a:r>
              <a:rPr lang="ru-RU" sz="1350" dirty="0">
                <a:ln w="0"/>
                <a:solidFill>
                  <a:srgbClr val="195E81"/>
                </a:solidFill>
              </a:rPr>
              <a:t>10% </a:t>
            </a:r>
            <a:r>
              <a:rPr lang="ru-RU" sz="1350" dirty="0">
                <a:ln w="0"/>
                <a:solidFill>
                  <a:srgbClr val="195E81"/>
                </a:solidFill>
              </a:rPr>
              <a:t>суммы займа]</a:t>
            </a:r>
          </a:p>
        </p:txBody>
      </p:sp>
    </p:spTree>
    <p:extLst>
      <p:ext uri="{BB962C8B-B14F-4D97-AF65-F5344CB8AC3E}">
        <p14:creationId xmlns:p14="http://schemas.microsoft.com/office/powerpoint/2010/main" val="714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4749" y="1107256"/>
            <a:ext cx="8054132" cy="472274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+mn-lt"/>
                <a:cs typeface="Arial" panose="020B0604020202020204" pitchFamily="34" charset="0"/>
              </a:rPr>
              <a:t>ПРОФИНАНСИРОВАННЫЕ ПРОЕКТЫ</a:t>
            </a:r>
            <a:endParaRPr lang="ru-RU" sz="2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2685" y="2952209"/>
            <a:ext cx="3982663" cy="2854014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</a:pPr>
            <a:endParaRPr lang="ru-RU" sz="13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endParaRPr lang="ru-RU" sz="13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ru-RU" b="1" dirty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134561"/>
                </a:solidFill>
              </a:rPr>
              <a:t>85</a:t>
            </a:r>
            <a:r>
              <a:rPr lang="ru-RU" sz="1350" dirty="0">
                <a:solidFill>
                  <a:srgbClr val="134561"/>
                </a:solidFill>
              </a:rPr>
              <a:t> </a:t>
            </a:r>
            <a:r>
              <a:rPr lang="ru-RU" sz="1350" dirty="0">
                <a:solidFill>
                  <a:srgbClr val="134561"/>
                </a:solidFill>
              </a:rPr>
              <a:t>млн руб. сумма займа  </a:t>
            </a:r>
          </a:p>
          <a:p>
            <a:pPr>
              <a:lnSpc>
                <a:spcPct val="107000"/>
              </a:lnSpc>
            </a:pPr>
            <a:r>
              <a:rPr lang="ru-RU" sz="1350" dirty="0">
                <a:solidFill>
                  <a:srgbClr val="134561"/>
                </a:solidFill>
              </a:rPr>
              <a:t>в том числе средства ИВФ РТ </a:t>
            </a:r>
            <a:r>
              <a:rPr lang="ru-RU" b="1" dirty="0">
                <a:solidFill>
                  <a:srgbClr val="134561"/>
                </a:solidFill>
              </a:rPr>
              <a:t>26</a:t>
            </a:r>
            <a:r>
              <a:rPr lang="ru-RU" sz="1350" dirty="0">
                <a:solidFill>
                  <a:srgbClr val="134561"/>
                </a:solidFill>
              </a:rPr>
              <a:t> </a:t>
            </a:r>
            <a:r>
              <a:rPr lang="ru-RU" sz="1350" dirty="0" err="1">
                <a:solidFill>
                  <a:srgbClr val="134561"/>
                </a:solidFill>
              </a:rPr>
              <a:t>млн.руб</a:t>
            </a:r>
            <a:r>
              <a:rPr lang="ru-RU" sz="1350" dirty="0">
                <a:solidFill>
                  <a:srgbClr val="134561"/>
                </a:solidFill>
              </a:rPr>
              <a:t>. </a:t>
            </a:r>
            <a:endParaRPr lang="ru-RU" sz="1350" dirty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134561"/>
                </a:solidFill>
              </a:rPr>
              <a:t>292</a:t>
            </a:r>
            <a:r>
              <a:rPr lang="ru-RU" sz="1350" dirty="0">
                <a:solidFill>
                  <a:srgbClr val="134561"/>
                </a:solidFill>
              </a:rPr>
              <a:t> </a:t>
            </a:r>
            <a:r>
              <a:rPr lang="ru-RU" sz="1350" dirty="0">
                <a:solidFill>
                  <a:srgbClr val="134561"/>
                </a:solidFill>
              </a:rPr>
              <a:t>млн руб. </a:t>
            </a:r>
            <a:r>
              <a:rPr lang="ru-RU" sz="1350" dirty="0">
                <a:solidFill>
                  <a:srgbClr val="134561"/>
                </a:solidFill>
              </a:rPr>
              <a:t>общий </a:t>
            </a:r>
            <a:r>
              <a:rPr lang="ru-RU" sz="1350" dirty="0">
                <a:solidFill>
                  <a:srgbClr val="134561"/>
                </a:solidFill>
              </a:rPr>
              <a:t>бюджет проекта </a:t>
            </a:r>
          </a:p>
          <a:p>
            <a:r>
              <a:rPr lang="ru-RU" b="1" dirty="0">
                <a:solidFill>
                  <a:srgbClr val="134561"/>
                </a:solidFill>
              </a:rPr>
              <a:t>207</a:t>
            </a:r>
            <a:r>
              <a:rPr lang="ru-RU" sz="1350" dirty="0">
                <a:solidFill>
                  <a:srgbClr val="134561"/>
                </a:solidFill>
              </a:rPr>
              <a:t> млн руб.  дополнительные </a:t>
            </a:r>
            <a:r>
              <a:rPr lang="ru-RU" sz="1350" dirty="0">
                <a:solidFill>
                  <a:srgbClr val="134561"/>
                </a:solidFill>
              </a:rPr>
              <a:t>инвестиции</a:t>
            </a:r>
          </a:p>
          <a:p>
            <a:r>
              <a:rPr lang="ru-RU" b="1" dirty="0">
                <a:solidFill>
                  <a:srgbClr val="134561"/>
                </a:solidFill>
              </a:rPr>
              <a:t>26</a:t>
            </a:r>
            <a:r>
              <a:rPr lang="ru-RU" sz="1350" dirty="0">
                <a:solidFill>
                  <a:srgbClr val="134561"/>
                </a:solidFill>
              </a:rPr>
              <a:t>  рабочих мест</a:t>
            </a:r>
            <a:endParaRPr lang="ru-RU" sz="1350" dirty="0">
              <a:solidFill>
                <a:srgbClr val="134561"/>
              </a:solidFill>
            </a:endParaRPr>
          </a:p>
          <a:p>
            <a:r>
              <a:rPr lang="ru-RU" b="1" dirty="0">
                <a:solidFill>
                  <a:srgbClr val="134561"/>
                </a:solidFill>
              </a:rPr>
              <a:t>4.1</a:t>
            </a:r>
            <a:r>
              <a:rPr lang="ru-RU" b="1" dirty="0">
                <a:solidFill>
                  <a:srgbClr val="134561"/>
                </a:solidFill>
              </a:rPr>
              <a:t> </a:t>
            </a:r>
            <a:r>
              <a:rPr lang="ru-RU" sz="1350" dirty="0">
                <a:solidFill>
                  <a:srgbClr val="134561"/>
                </a:solidFill>
              </a:rPr>
              <a:t>млрд руб. объём </a:t>
            </a:r>
            <a:r>
              <a:rPr lang="ru-RU" sz="1350" dirty="0">
                <a:solidFill>
                  <a:srgbClr val="134561"/>
                </a:solidFill>
              </a:rPr>
              <a:t>выручки</a:t>
            </a:r>
          </a:p>
          <a:p>
            <a:r>
              <a:rPr lang="ru-RU" b="1" dirty="0">
                <a:solidFill>
                  <a:srgbClr val="134561"/>
                </a:solidFill>
              </a:rPr>
              <a:t>588</a:t>
            </a:r>
            <a:r>
              <a:rPr lang="ru-RU" sz="1350" dirty="0">
                <a:solidFill>
                  <a:srgbClr val="134561"/>
                </a:solidFill>
              </a:rPr>
              <a:t> млн </a:t>
            </a:r>
            <a:r>
              <a:rPr lang="ru-RU" sz="1350" dirty="0">
                <a:solidFill>
                  <a:srgbClr val="134561"/>
                </a:solidFill>
              </a:rPr>
              <a:t>руб</a:t>
            </a:r>
            <a:r>
              <a:rPr lang="ru-RU" sz="1350" dirty="0">
                <a:solidFill>
                  <a:srgbClr val="134561"/>
                </a:solidFill>
              </a:rPr>
              <a:t>. объём будущих налоговых поступлений</a:t>
            </a:r>
            <a:endParaRPr lang="ru-RU" sz="1350" dirty="0">
              <a:solidFill>
                <a:srgbClr val="134561"/>
              </a:solidFill>
            </a:endParaRPr>
          </a:p>
          <a:p>
            <a:pPr algn="ctr">
              <a:lnSpc>
                <a:spcPct val="107000"/>
              </a:lnSpc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5079" y="2940137"/>
            <a:ext cx="3961838" cy="2854014"/>
          </a:xfrm>
          <a:prstGeom prst="rect">
            <a:avLst/>
          </a:prstGeom>
          <a:solidFill>
            <a:srgbClr val="1345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fontAlgn="ctr">
              <a:lnSpc>
                <a:spcPct val="107000"/>
              </a:lnSpc>
            </a:pPr>
            <a:endParaRPr lang="ru-RU" sz="1350" dirty="0">
              <a:solidFill>
                <a:schemeClr val="bg1"/>
              </a:solidFill>
              <a:latin typeface="BrutalRegular"/>
            </a:endParaRPr>
          </a:p>
          <a:p>
            <a:pPr fontAlgn="ctr">
              <a:lnSpc>
                <a:spcPct val="107000"/>
              </a:lnSpc>
            </a:pPr>
            <a:endParaRPr lang="ru-RU" b="1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53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млн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сумма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займа </a:t>
            </a:r>
            <a:endParaRPr lang="ru-RU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средства ИВФ РТ 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</a:t>
            </a: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109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млн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общий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 проекта </a:t>
            </a:r>
            <a:endParaRPr lang="en-US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82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 </a:t>
            </a:r>
            <a:r>
              <a:rPr lang="ru-RU" sz="1350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sz="1350" dirty="0">
                <a:solidFill>
                  <a:schemeClr val="bg1"/>
                </a:solidFill>
              </a:rPr>
              <a:t>млн руб. 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дополнительные инвестиции</a:t>
            </a:r>
            <a:endParaRPr lang="ru-RU" sz="1350" cap="all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 </a:t>
            </a:r>
            <a:r>
              <a:rPr lang="ru-RU" sz="1350" dirty="0">
                <a:solidFill>
                  <a:schemeClr val="bg1"/>
                </a:solidFill>
              </a:rPr>
              <a:t>рабочих мест</a:t>
            </a:r>
            <a:endParaRPr lang="ru-RU" sz="1350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1.1</a:t>
            </a:r>
            <a:r>
              <a:rPr lang="ru-RU" sz="1350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sz="1350" dirty="0">
                <a:solidFill>
                  <a:schemeClr val="bg1"/>
                </a:solidFill>
              </a:rPr>
              <a:t>млрд </a:t>
            </a:r>
            <a:r>
              <a:rPr lang="ru-RU" sz="1350" dirty="0">
                <a:solidFill>
                  <a:schemeClr val="bg1"/>
                </a:solidFill>
              </a:rPr>
              <a:t>руб. объём выручки</a:t>
            </a:r>
            <a:r>
              <a:rPr lang="ru-RU" sz="1350" dirty="0">
                <a:solidFill>
                  <a:schemeClr val="bg1"/>
                </a:solidFill>
              </a:rPr>
              <a:t> </a:t>
            </a:r>
            <a:endParaRPr lang="ru-RU" sz="1350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83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350" dirty="0">
                <a:solidFill>
                  <a:schemeClr val="bg1"/>
                </a:solidFill>
              </a:rPr>
              <a:t>млн руб. объём будущих налоговых поступлений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784" y="3006975"/>
            <a:ext cx="3669744" cy="26955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«ОРГАНИК ПАРК» </a:t>
            </a:r>
          </a:p>
          <a:p>
            <a:pPr algn="ctr">
              <a:lnSpc>
                <a:spcPct val="90000"/>
              </a:lnSpc>
            </a:pPr>
            <a:r>
              <a:rPr lang="ru-RU" sz="135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35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Казань/</a:t>
            </a: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3804" y="2940137"/>
            <a:ext cx="4260715" cy="3405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ОАО «РИАТ» </a:t>
            </a:r>
          </a:p>
          <a:p>
            <a:pPr algn="ctr">
              <a:lnSpc>
                <a:spcPct val="90000"/>
              </a:lnSpc>
            </a:pP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/г. </a:t>
            </a:r>
            <a:r>
              <a:rPr lang="ru-RU" sz="13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Челны/</a:t>
            </a:r>
            <a:endParaRPr lang="ru-RU" sz="135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71" y="2131966"/>
            <a:ext cx="1608349" cy="394041"/>
          </a:xfrm>
          <a:prstGeom prst="rect">
            <a:avLst/>
          </a:prstGeom>
        </p:spPr>
      </p:pic>
      <p:pic>
        <p:nvPicPr>
          <p:cNvPr id="36866" name="Picture 2" descr="ÐÐ°ÑÑÐ¸Ð½ÐºÐ¸ Ð¿Ð¾ Ð·Ð°Ð¿ÑÐ¾ÑÑ ÑÐ¸Ð°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92" y="2008558"/>
            <a:ext cx="710713" cy="7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2528" y="1759525"/>
            <a:ext cx="2503240" cy="12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Увеличение объемов производства и расширение рынков сбыта</a:t>
            </a:r>
          </a:p>
          <a:p>
            <a:pPr>
              <a:lnSpc>
                <a:spcPct val="107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микробиологических пестицидов и </a:t>
            </a:r>
            <a:r>
              <a:rPr lang="ru-RU" sz="135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агрохимикатов</a:t>
            </a:r>
            <a:endParaRPr lang="ru-RU" sz="13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0034" y="1946223"/>
            <a:ext cx="2823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Calibri" panose="020F0502020204030204" pitchFamily="34" charset="0"/>
              </a:rPr>
              <a:t>Производство автомобильных вакуумных погрузчиков </a:t>
            </a:r>
          </a:p>
          <a:p>
            <a:r>
              <a:rPr lang="ru-RU" sz="1350" dirty="0">
                <a:solidFill>
                  <a:srgbClr val="000000"/>
                </a:solidFill>
                <a:latin typeface="Calibri" panose="020F0502020204030204" pitchFamily="34" charset="0"/>
              </a:rPr>
              <a:t>и стационарных вакуумных установок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9438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4749" y="1107256"/>
            <a:ext cx="8054132" cy="472274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+mn-lt"/>
                <a:cs typeface="Arial" panose="020B0604020202020204" pitchFamily="34" charset="0"/>
              </a:rPr>
              <a:t>ПРОФИНАНСИРОВАННЫЕ ПРОЕКТЫ</a:t>
            </a:r>
            <a:endParaRPr lang="ru-RU" sz="2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971" y="2940137"/>
            <a:ext cx="3921427" cy="2854014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</a:pPr>
            <a:endParaRPr lang="ru-RU" sz="13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endParaRPr lang="ru-RU" sz="13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ru-RU" b="1" dirty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134561"/>
                </a:solidFill>
              </a:rPr>
              <a:t>62</a:t>
            </a:r>
            <a:r>
              <a:rPr lang="ru-RU" sz="1350" dirty="0">
                <a:solidFill>
                  <a:srgbClr val="134561"/>
                </a:solidFill>
              </a:rPr>
              <a:t> млн. </a:t>
            </a:r>
            <a:r>
              <a:rPr lang="ru-RU" sz="1350" dirty="0">
                <a:solidFill>
                  <a:srgbClr val="134561"/>
                </a:solidFill>
              </a:rPr>
              <a:t>руб. сумма займа  </a:t>
            </a:r>
          </a:p>
          <a:p>
            <a:pPr>
              <a:lnSpc>
                <a:spcPct val="107000"/>
              </a:lnSpc>
            </a:pPr>
            <a:r>
              <a:rPr lang="ru-RU" sz="1350" dirty="0">
                <a:solidFill>
                  <a:srgbClr val="134561"/>
                </a:solidFill>
              </a:rPr>
              <a:t>в том числе средства ИВФ РТ </a:t>
            </a:r>
            <a:r>
              <a:rPr lang="ru-RU" b="1" dirty="0">
                <a:solidFill>
                  <a:srgbClr val="134561"/>
                </a:solidFill>
              </a:rPr>
              <a:t>18,6</a:t>
            </a:r>
            <a:r>
              <a:rPr lang="ru-RU" sz="1350" dirty="0">
                <a:solidFill>
                  <a:srgbClr val="134561"/>
                </a:solidFill>
              </a:rPr>
              <a:t> </a:t>
            </a:r>
            <a:r>
              <a:rPr lang="ru-RU" sz="1350" dirty="0" err="1">
                <a:solidFill>
                  <a:srgbClr val="134561"/>
                </a:solidFill>
              </a:rPr>
              <a:t>млн.руб</a:t>
            </a:r>
            <a:r>
              <a:rPr lang="ru-RU" sz="1350" dirty="0">
                <a:solidFill>
                  <a:srgbClr val="134561"/>
                </a:solidFill>
              </a:rPr>
              <a:t>. </a:t>
            </a:r>
            <a:endParaRPr lang="ru-RU" sz="1350" dirty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134561"/>
                </a:solidFill>
              </a:rPr>
              <a:t>97</a:t>
            </a:r>
            <a:r>
              <a:rPr lang="ru-RU" sz="1350" dirty="0">
                <a:solidFill>
                  <a:srgbClr val="134561"/>
                </a:solidFill>
              </a:rPr>
              <a:t> млн. </a:t>
            </a:r>
            <a:r>
              <a:rPr lang="ru-RU" sz="1350" dirty="0">
                <a:solidFill>
                  <a:srgbClr val="134561"/>
                </a:solidFill>
              </a:rPr>
              <a:t>руб. </a:t>
            </a:r>
            <a:r>
              <a:rPr lang="ru-RU" sz="1350" dirty="0">
                <a:solidFill>
                  <a:srgbClr val="134561"/>
                </a:solidFill>
              </a:rPr>
              <a:t>общий </a:t>
            </a:r>
            <a:r>
              <a:rPr lang="ru-RU" sz="1350" dirty="0">
                <a:solidFill>
                  <a:srgbClr val="134561"/>
                </a:solidFill>
              </a:rPr>
              <a:t>бюджет проекта </a:t>
            </a:r>
          </a:p>
          <a:p>
            <a:r>
              <a:rPr lang="ru-RU" b="1" dirty="0">
                <a:solidFill>
                  <a:srgbClr val="134561"/>
                </a:solidFill>
              </a:rPr>
              <a:t>35</a:t>
            </a:r>
            <a:r>
              <a:rPr lang="ru-RU" sz="1350" dirty="0">
                <a:solidFill>
                  <a:srgbClr val="134561"/>
                </a:solidFill>
              </a:rPr>
              <a:t> </a:t>
            </a:r>
            <a:r>
              <a:rPr lang="ru-RU" sz="1350" dirty="0">
                <a:solidFill>
                  <a:srgbClr val="134561"/>
                </a:solidFill>
              </a:rPr>
              <a:t>млн. </a:t>
            </a:r>
            <a:r>
              <a:rPr lang="ru-RU" sz="1350" dirty="0">
                <a:solidFill>
                  <a:srgbClr val="134561"/>
                </a:solidFill>
              </a:rPr>
              <a:t>руб.  дополнительные </a:t>
            </a:r>
            <a:r>
              <a:rPr lang="ru-RU" sz="1350" dirty="0">
                <a:solidFill>
                  <a:srgbClr val="134561"/>
                </a:solidFill>
              </a:rPr>
              <a:t>инвестиции</a:t>
            </a:r>
          </a:p>
          <a:p>
            <a:r>
              <a:rPr lang="ru-RU" b="1" dirty="0">
                <a:solidFill>
                  <a:srgbClr val="134561"/>
                </a:solidFill>
              </a:rPr>
              <a:t>17</a:t>
            </a:r>
            <a:r>
              <a:rPr lang="ru-RU" sz="1350" dirty="0">
                <a:solidFill>
                  <a:srgbClr val="134561"/>
                </a:solidFill>
              </a:rPr>
              <a:t>  рабочих мест</a:t>
            </a:r>
            <a:endParaRPr lang="ru-RU" sz="1350" dirty="0">
              <a:solidFill>
                <a:srgbClr val="134561"/>
              </a:solidFill>
            </a:endParaRPr>
          </a:p>
          <a:p>
            <a:r>
              <a:rPr lang="ru-RU" b="1" dirty="0">
                <a:solidFill>
                  <a:srgbClr val="134561"/>
                </a:solidFill>
              </a:rPr>
              <a:t>332</a:t>
            </a:r>
            <a:r>
              <a:rPr lang="ru-RU" b="1" dirty="0">
                <a:solidFill>
                  <a:srgbClr val="134561"/>
                </a:solidFill>
              </a:rPr>
              <a:t> </a:t>
            </a:r>
            <a:r>
              <a:rPr lang="ru-RU" sz="1350" dirty="0">
                <a:solidFill>
                  <a:srgbClr val="134561"/>
                </a:solidFill>
              </a:rPr>
              <a:t>млн. </a:t>
            </a:r>
            <a:r>
              <a:rPr lang="ru-RU" sz="1350" dirty="0">
                <a:solidFill>
                  <a:srgbClr val="134561"/>
                </a:solidFill>
              </a:rPr>
              <a:t>руб. объём </a:t>
            </a:r>
            <a:r>
              <a:rPr lang="ru-RU" sz="1350" dirty="0">
                <a:solidFill>
                  <a:srgbClr val="134561"/>
                </a:solidFill>
              </a:rPr>
              <a:t>выручки</a:t>
            </a:r>
          </a:p>
          <a:p>
            <a:r>
              <a:rPr lang="ru-RU" b="1" dirty="0">
                <a:solidFill>
                  <a:srgbClr val="134561"/>
                </a:solidFill>
              </a:rPr>
              <a:t>22</a:t>
            </a:r>
            <a:r>
              <a:rPr lang="ru-RU" sz="1350" dirty="0">
                <a:solidFill>
                  <a:srgbClr val="134561"/>
                </a:solidFill>
              </a:rPr>
              <a:t> млн. </a:t>
            </a:r>
            <a:r>
              <a:rPr lang="ru-RU" sz="1350" dirty="0">
                <a:solidFill>
                  <a:srgbClr val="134561"/>
                </a:solidFill>
              </a:rPr>
              <a:t>руб</a:t>
            </a:r>
            <a:r>
              <a:rPr lang="ru-RU" sz="1350" dirty="0">
                <a:solidFill>
                  <a:srgbClr val="134561"/>
                </a:solidFill>
              </a:rPr>
              <a:t>. объём будущих налоговых поступлений</a:t>
            </a:r>
            <a:endParaRPr lang="ru-RU" sz="1350" dirty="0">
              <a:solidFill>
                <a:srgbClr val="134561"/>
              </a:solidFill>
            </a:endParaRPr>
          </a:p>
          <a:p>
            <a:pPr algn="ctr">
              <a:lnSpc>
                <a:spcPct val="107000"/>
              </a:lnSpc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8025" y="2951032"/>
            <a:ext cx="3961838" cy="2854014"/>
          </a:xfrm>
          <a:prstGeom prst="rect">
            <a:avLst/>
          </a:prstGeom>
          <a:solidFill>
            <a:srgbClr val="1345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fontAlgn="ctr">
              <a:lnSpc>
                <a:spcPct val="107000"/>
              </a:lnSpc>
            </a:pPr>
            <a:endParaRPr lang="ru-RU" sz="1350" dirty="0">
              <a:solidFill>
                <a:schemeClr val="bg1"/>
              </a:solidFill>
              <a:latin typeface="BrutalRegular"/>
            </a:endParaRPr>
          </a:p>
          <a:p>
            <a:pPr fontAlgn="ctr">
              <a:lnSpc>
                <a:spcPct val="107000"/>
              </a:lnSpc>
            </a:pPr>
            <a:endParaRPr lang="ru-RU" b="1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млн. руб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сумма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займа </a:t>
            </a:r>
            <a:endParaRPr lang="ru-RU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средства ИВФ РТ 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13,5</a:t>
            </a: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</a:pP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134,5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млн.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общий </a:t>
            </a:r>
            <a:r>
              <a:rPr lang="ru-RU" sz="135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 проекта </a:t>
            </a:r>
            <a:endParaRPr lang="en-US" sz="135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82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89 </a:t>
            </a:r>
            <a:r>
              <a:rPr lang="ru-RU" sz="1350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sz="1350" dirty="0">
                <a:solidFill>
                  <a:schemeClr val="bg1"/>
                </a:solidFill>
              </a:rPr>
              <a:t>млн. руб. 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350" dirty="0">
                <a:solidFill>
                  <a:schemeClr val="bg1"/>
                </a:solidFill>
              </a:rPr>
              <a:t>дополнительные инвестиции</a:t>
            </a:r>
            <a:endParaRPr lang="ru-RU" sz="1350" cap="all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 </a:t>
            </a:r>
            <a:r>
              <a:rPr lang="ru-RU" sz="1350" dirty="0">
                <a:solidFill>
                  <a:schemeClr val="bg1"/>
                </a:solidFill>
              </a:rPr>
              <a:t>рабочих места</a:t>
            </a:r>
            <a:endParaRPr lang="ru-RU" sz="1350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872</a:t>
            </a:r>
            <a:r>
              <a:rPr lang="ru-RU" sz="1350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sz="1350" dirty="0">
                <a:solidFill>
                  <a:schemeClr val="bg1"/>
                </a:solidFill>
              </a:rPr>
              <a:t>млн. руб. объём выручки</a:t>
            </a:r>
            <a:r>
              <a:rPr lang="ru-RU" sz="1350" dirty="0">
                <a:solidFill>
                  <a:schemeClr val="bg1"/>
                </a:solidFill>
              </a:rPr>
              <a:t> </a:t>
            </a:r>
            <a:endParaRPr lang="ru-RU" sz="1350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96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350" dirty="0">
                <a:solidFill>
                  <a:schemeClr val="bg1"/>
                </a:solidFill>
              </a:rPr>
              <a:t>млн. </a:t>
            </a:r>
            <a:r>
              <a:rPr lang="ru-RU" sz="1350" dirty="0">
                <a:solidFill>
                  <a:schemeClr val="bg1"/>
                </a:solidFill>
              </a:rPr>
              <a:t>руб. объём будущих налоговых поступлений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784" y="3006975"/>
            <a:ext cx="3669744" cy="26955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100" dirty="0" err="1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Анатомика</a:t>
            </a:r>
            <a:r>
              <a:rPr lang="ru-RU" sz="21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lnSpc>
                <a:spcPct val="90000"/>
              </a:lnSpc>
            </a:pPr>
            <a:r>
              <a:rPr lang="ru-RU" sz="135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5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35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Казань/</a:t>
            </a: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3804" y="2940137"/>
            <a:ext cx="4260715" cy="3405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«Обувная компания «БАРС»</a:t>
            </a:r>
          </a:p>
          <a:p>
            <a:pPr algn="ctr">
              <a:lnSpc>
                <a:spcPct val="90000"/>
              </a:lnSpc>
            </a:pP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/г. Чистополь/</a:t>
            </a:r>
            <a:endParaRPr lang="ru-RU" sz="135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1536" y="1759525"/>
            <a:ext cx="2924232" cy="12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5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Производство составных частей (винтов, пластин, спиц, стержней) имплантатов для соединения костей с использованием инновационных технологий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74325" y="2076721"/>
            <a:ext cx="22181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>
                <a:solidFill>
                  <a:srgbClr val="000000"/>
                </a:solidFill>
                <a:latin typeface="Calibri" panose="020F0502020204030204" pitchFamily="34" charset="0"/>
              </a:rPr>
              <a:t>Производство </a:t>
            </a:r>
            <a:r>
              <a:rPr lang="ru-RU" sz="1350" dirty="0" err="1">
                <a:solidFill>
                  <a:srgbClr val="000000"/>
                </a:solidFill>
                <a:latin typeface="Calibri" panose="020F0502020204030204" pitchFamily="34" charset="0"/>
              </a:rPr>
              <a:t>спецобуви</a:t>
            </a:r>
            <a:r>
              <a:rPr lang="ru-RU" sz="1350" dirty="0">
                <a:solidFill>
                  <a:srgbClr val="000000"/>
                </a:solidFill>
                <a:latin typeface="Calibri" panose="020F0502020204030204" pitchFamily="34" charset="0"/>
              </a:rPr>
              <a:t> из кожи, ПВХ и ЭВА</a:t>
            </a:r>
          </a:p>
        </p:txBody>
      </p:sp>
      <p:pic>
        <p:nvPicPr>
          <p:cNvPr id="16" name="Picture 2" descr="C:\Users\Ярослав\Desktop\Логоти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24" y="1990425"/>
            <a:ext cx="1514700" cy="6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C9C5F6F-95A0-4811-9A08-958C08191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1" y="1938226"/>
            <a:ext cx="116756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4749" y="1126362"/>
            <a:ext cx="8539252" cy="442732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+mn-lt"/>
                <a:cs typeface="Arial" panose="020B0604020202020204" pitchFamily="34" charset="0"/>
              </a:rPr>
              <a:t>КОНТАКТЫ</a:t>
            </a:r>
            <a:endParaRPr lang="ru-RU" sz="2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3701" y="1721850"/>
            <a:ext cx="2937600" cy="353612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ИНВЕСТИЦИОННО-ВЕНЧУРНЫЙ ФОНД </a:t>
            </a:r>
          </a:p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РЕСПУБЛИКИ 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ТАТАРСТАН</a:t>
            </a: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420107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, 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Казань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, 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Петербургская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, 50 </a:t>
            </a:r>
          </a:p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Тел:  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       +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7 (843) 570-40-17 </a:t>
            </a:r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Тел:         +7 (843) 570-40-19</a:t>
            </a:r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Факс: 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     +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7 (843) 570-40-00 </a:t>
            </a:r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е</a:t>
            </a:r>
            <a:r>
              <a:rPr lang="en-US" sz="1350" dirty="0">
                <a:solidFill>
                  <a:srgbClr val="195E81"/>
                </a:solidFill>
                <a:cs typeface="Arial" panose="020B0604020202020204" pitchFamily="34" charset="0"/>
              </a:rPr>
              <a:t>-mail</a:t>
            </a:r>
            <a:r>
              <a:rPr lang="en-US" sz="1350" dirty="0">
                <a:solidFill>
                  <a:srgbClr val="195E81"/>
                </a:solidFill>
                <a:cs typeface="Arial" panose="020B0604020202020204" pitchFamily="34" charset="0"/>
              </a:rPr>
              <a:t>:	reception@ivfrt.com</a:t>
            </a:r>
          </a:p>
          <a:p>
            <a:r>
              <a:rPr lang="en-US" sz="1350" dirty="0">
                <a:solidFill>
                  <a:srgbClr val="195E81"/>
                </a:solidFill>
                <a:cs typeface="Arial" panose="020B0604020202020204" pitchFamily="34" charset="0"/>
              </a:rPr>
              <a:t>Web</a:t>
            </a:r>
            <a:r>
              <a:rPr lang="en-US" sz="1350" dirty="0">
                <a:solidFill>
                  <a:srgbClr val="195E81"/>
                </a:solidFill>
                <a:cs typeface="Arial" panose="020B0604020202020204" pitchFamily="34" charset="0"/>
              </a:rPr>
              <a:t>:</a:t>
            </a:r>
            <a:r>
              <a:rPr lang="ru-RU" sz="1350" dirty="0">
                <a:solidFill>
                  <a:srgbClr val="195E81"/>
                </a:solidFill>
                <a:cs typeface="Arial" panose="020B0604020202020204" pitchFamily="34" charset="0"/>
              </a:rPr>
              <a:t>        </a:t>
            </a:r>
            <a:r>
              <a:rPr lang="en-US" sz="1350" dirty="0">
                <a:solidFill>
                  <a:srgbClr val="195E81"/>
                </a:solidFill>
                <a:cs typeface="Arial" panose="020B0604020202020204" pitchFamily="34" charset="0"/>
              </a:rPr>
              <a:t>http</a:t>
            </a:r>
            <a:r>
              <a:rPr lang="en-US" sz="1350" dirty="0">
                <a:solidFill>
                  <a:srgbClr val="195E81"/>
                </a:solidFill>
                <a:cs typeface="Arial" panose="020B0604020202020204" pitchFamily="34" charset="0"/>
              </a:rPr>
              <a:t>://www.ivfrt.ru</a:t>
            </a: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sz="1350" dirty="0">
              <a:solidFill>
                <a:srgbClr val="195E8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0" descr="https://upload.wikimedia.org/wikipedia/commons/thumb/c/ca/LinkedIn_logo_initials.png/768px-LinkedIn_logo_init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131" y="4293223"/>
            <a:ext cx="482355" cy="4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freevectorlogo.net/wp-content/uploads/2013/11/facebook-flat-vector-logo-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333" y="4249040"/>
            <a:ext cx="554272" cy="5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keepbritaintidy.org/Documents/ImageUploads/Logos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4249039"/>
            <a:ext cx="535985" cy="5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http://cs424830.vk.me/v424830492/6803/DgD9N8W8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58" y="4257459"/>
            <a:ext cx="519146" cy="5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5581" y="3852831"/>
            <a:ext cx="1330240" cy="1328400"/>
          </a:xfrm>
          <a:prstGeom prst="rect">
            <a:avLst/>
          </a:prstGeom>
        </p:spPr>
      </p:pic>
      <p:sp>
        <p:nvSpPr>
          <p:cNvPr id="22" name="Объект 2"/>
          <p:cNvSpPr txBox="1">
            <a:spLocks/>
          </p:cNvSpPr>
          <p:nvPr/>
        </p:nvSpPr>
        <p:spPr>
          <a:xfrm rot="16200000">
            <a:off x="1112027" y="4446849"/>
            <a:ext cx="1328400" cy="175103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  <a:latin typeface="Berlin Sans FB" panose="020E0602020502020306" pitchFamily="34" charset="0"/>
              </a:rPr>
              <a:t>QR-</a:t>
            </a:r>
            <a:r>
              <a:rPr lang="ru-RU" sz="1200" dirty="0">
                <a:solidFill>
                  <a:schemeClr val="tx1"/>
                </a:solidFill>
              </a:rPr>
              <a:t>визитка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5581" y="2162844"/>
            <a:ext cx="1329274" cy="13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21934" y="2788248"/>
            <a:ext cx="5994306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195E81"/>
                </a:solidFill>
                <a:latin typeface="+mn-lt"/>
              </a:rPr>
              <a:t>СПАСИБО ЗА ВНИМАНИЕ</a:t>
            </a:r>
            <a:endParaRPr lang="ru-RU" dirty="0">
              <a:solidFill>
                <a:srgbClr val="195E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8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</Words>
  <Application>Microsoft Office PowerPoint</Application>
  <PresentationFormat>Экран (4:3)</PresentationFormat>
  <Paragraphs>147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 Unicode MS</vt:lpstr>
      <vt:lpstr>Arial</vt:lpstr>
      <vt:lpstr>Berlin Sans FB</vt:lpstr>
      <vt:lpstr>BrutalRegular</vt:lpstr>
      <vt:lpstr>Calibri</vt:lpstr>
      <vt:lpstr>Calibri Light</vt:lpstr>
      <vt:lpstr>Candara</vt:lpstr>
      <vt:lpstr>DokChampa</vt:lpstr>
      <vt:lpstr>Times New Roman</vt:lpstr>
      <vt:lpstr>Wingdings</vt:lpstr>
      <vt:lpstr>Тема Office</vt:lpstr>
      <vt:lpstr>ИНВЕСТИЦИОННО-ВЕНЧУРНЫЙ ФОНД РЕСПУБЛИКИ ТАТАРСТАН ФОНД РАЗВИТИЯ ПРОМЫШЛЕННОСТИ  СОВМЕСТНЫЕ ЗАЙМЫ</vt:lpstr>
      <vt:lpstr>О ПРОГРАММАХ СОФИНАНСИРОВАНИЯ ФРП В ТАТАРСТАНЕ</vt:lpstr>
      <vt:lpstr>УСЛОВИЯ ПРОГРАММ</vt:lpstr>
      <vt:lpstr>ЦЕЛЕВОЕ НАЗНАЧЕНИЕ ЗАЙМА</vt:lpstr>
      <vt:lpstr>ПРОФИНАНСИРОВАННЫЕ ПРОЕКТЫ</vt:lpstr>
      <vt:lpstr>ПРОФИНАНСИРОВАННЫЕ ПРОЕКТЫ</vt:lpstr>
      <vt:lpstr>КОНТАКТЫ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2016-03-03T08:36:13Z</dcterms:created>
  <dcterms:modified xsi:type="dcterms:W3CDTF">2019-09-26T09:05:31Z</dcterms:modified>
</cp:coreProperties>
</file>